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9" r:id="rId2"/>
    <p:sldId id="275" r:id="rId3"/>
    <p:sldId id="289" r:id="rId4"/>
    <p:sldId id="262" r:id="rId5"/>
    <p:sldId id="297" r:id="rId6"/>
    <p:sldId id="298" r:id="rId7"/>
    <p:sldId id="277" r:id="rId8"/>
    <p:sldId id="300" r:id="rId9"/>
    <p:sldId id="295" r:id="rId10"/>
    <p:sldId id="292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ллах Дарья Сергеевна" initials="ТДС" lastIdx="1" clrIdx="0">
    <p:extLst>
      <p:ext uri="{19B8F6BF-5375-455C-9EA6-DF929625EA0E}">
        <p15:presenceInfo xmlns:p15="http://schemas.microsoft.com/office/powerpoint/2012/main" userId="S-1-5-21-661881290-3110572332-3470751383-12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5E1"/>
    <a:srgbClr val="40C4F4"/>
    <a:srgbClr val="E6E6E6"/>
    <a:srgbClr val="20BAF2"/>
    <a:srgbClr val="C4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7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70;&#1060;&#1059;\&#1057;&#1086;&#1083;&#1077;&#1088;&#1094;&#1080;&#1103;\&#1087;&#1088;&#1077;&#1079;&#1077;&#1085;&#1090;&#1072;&#1094;&#1080;&#1103;\&#1051;&#1080;&#1089;&#1090;%20Microsoft%20Exce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5108264035666409E-3"/>
          <c:w val="0.45736548422363038"/>
          <c:h val="0.857842180738625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4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63E9-4DBF-8AE5-53C47AA03691}"/>
              </c:ext>
            </c:extLst>
          </c:dPt>
          <c:dPt>
            <c:idx val="1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1F17-45C7-8A6A-7273C6A1D0AD}"/>
              </c:ext>
            </c:extLst>
          </c:dPt>
          <c:dPt>
            <c:idx val="2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4515-49E5-83D9-DB28CC0A832E}"/>
              </c:ext>
            </c:extLst>
          </c:dPt>
          <c:dPt>
            <c:idx val="3"/>
            <c:bubble3D val="0"/>
            <c:spPr>
              <a:solidFill>
                <a:srgbClr val="5B9BD5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4515-49E5-83D9-DB28CC0A832E}"/>
              </c:ext>
            </c:extLst>
          </c:dPt>
          <c:dLbls>
            <c:delete val="1"/>
          </c:dLbls>
          <c:cat>
            <c:strRef>
              <c:f>Лист1!$E$24:$E$27</c:f>
              <c:strCache>
                <c:ptCount val="4"/>
                <c:pt idx="0">
                  <c:v>Частные компании</c:v>
                </c:pt>
                <c:pt idx="1">
                  <c:v>Медицинские учреждения </c:v>
                </c:pt>
                <c:pt idx="2">
                  <c:v>Государственные структуры</c:v>
                </c:pt>
                <c:pt idx="3">
                  <c:v>Научные организации</c:v>
                </c:pt>
              </c:strCache>
            </c:strRef>
          </c:cat>
          <c:val>
            <c:numRef>
              <c:f>Лист1!$F$24:$F$27</c:f>
              <c:numCache>
                <c:formatCode>General</c:formatCode>
                <c:ptCount val="4"/>
                <c:pt idx="0">
                  <c:v>20</c:v>
                </c:pt>
                <c:pt idx="1">
                  <c:v>12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E9-4DBF-8AE5-53C47AA036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7"/>
        <c:holeSize val="6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4553E-C6AD-44A1-8CB6-AC67F64C63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FB21B7-58B8-4EBF-831F-11123564FC20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algn="ctr"/>
          <a:r>
            <a:rPr lang="ru-RU" sz="1800" b="1" dirty="0">
              <a:latin typeface="Exo 2" panose="00000800000000000000" pitchFamily="2" charset="-52"/>
            </a:rPr>
            <a:t>ЦЕНА 1100 РУБ ЗА 250 МЛ</a:t>
          </a:r>
        </a:p>
      </dgm:t>
    </dgm:pt>
    <dgm:pt modelId="{4A93A34E-49D8-4143-AA54-16A09A4BD3BE}" type="parTrans" cxnId="{429D80F3-F7E1-465F-A5FB-1A118518509B}">
      <dgm:prSet/>
      <dgm:spPr/>
      <dgm:t>
        <a:bodyPr/>
        <a:lstStyle/>
        <a:p>
          <a:endParaRPr lang="ru-RU"/>
        </a:p>
      </dgm:t>
    </dgm:pt>
    <dgm:pt modelId="{3614E3B0-4001-4808-B75F-C5FA96F3A82D}" type="sibTrans" cxnId="{429D80F3-F7E1-465F-A5FB-1A118518509B}">
      <dgm:prSet/>
      <dgm:spPr/>
      <dgm:t>
        <a:bodyPr/>
        <a:lstStyle/>
        <a:p>
          <a:endParaRPr lang="ru-RU"/>
        </a:p>
      </dgm:t>
    </dgm:pt>
    <dgm:pt modelId="{0931560A-CA0B-4D3D-B62C-90511C08C012}" type="pres">
      <dgm:prSet presAssocID="{B604553E-C6AD-44A1-8CB6-AC67F64C6379}" presName="linear" presStyleCnt="0">
        <dgm:presLayoutVars>
          <dgm:animLvl val="lvl"/>
          <dgm:resizeHandles val="exact"/>
        </dgm:presLayoutVars>
      </dgm:prSet>
      <dgm:spPr/>
    </dgm:pt>
    <dgm:pt modelId="{37BDAEF5-0093-4394-AA0A-30524D335CE0}" type="pres">
      <dgm:prSet presAssocID="{DBFB21B7-58B8-4EBF-831F-11123564FC20}" presName="parentText" presStyleLbl="node1" presStyleIdx="0" presStyleCnt="1" custScaleY="100138">
        <dgm:presLayoutVars>
          <dgm:chMax val="0"/>
          <dgm:bulletEnabled val="1"/>
        </dgm:presLayoutVars>
      </dgm:prSet>
      <dgm:spPr/>
    </dgm:pt>
  </dgm:ptLst>
  <dgm:cxnLst>
    <dgm:cxn modelId="{F4C47060-F380-4E1F-A024-EE526B1808F6}" type="presOf" srcId="{DBFB21B7-58B8-4EBF-831F-11123564FC20}" destId="{37BDAEF5-0093-4394-AA0A-30524D335CE0}" srcOrd="0" destOrd="0" presId="urn:microsoft.com/office/officeart/2005/8/layout/vList2"/>
    <dgm:cxn modelId="{42312EA8-48C3-4106-8B65-3C32E939A248}" type="presOf" srcId="{B604553E-C6AD-44A1-8CB6-AC67F64C6379}" destId="{0931560A-CA0B-4D3D-B62C-90511C08C012}" srcOrd="0" destOrd="0" presId="urn:microsoft.com/office/officeart/2005/8/layout/vList2"/>
    <dgm:cxn modelId="{429D80F3-F7E1-465F-A5FB-1A118518509B}" srcId="{B604553E-C6AD-44A1-8CB6-AC67F64C6379}" destId="{DBFB21B7-58B8-4EBF-831F-11123564FC20}" srcOrd="0" destOrd="0" parTransId="{4A93A34E-49D8-4143-AA54-16A09A4BD3BE}" sibTransId="{3614E3B0-4001-4808-B75F-C5FA96F3A82D}"/>
    <dgm:cxn modelId="{2BC6ECB6-DDE8-473E-98CD-CCB63B5E3735}" type="presParOf" srcId="{0931560A-CA0B-4D3D-B62C-90511C08C012}" destId="{37BDAEF5-0093-4394-AA0A-30524D335C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65036-704C-4D69-9F93-07EA4520C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6C104-26A9-4EF3-BA8C-CDDE468CED52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pPr algn="ctr"/>
          <a:r>
            <a:rPr lang="ru-RU" sz="1600" b="0" dirty="0">
              <a:latin typeface="Exo 2 Light" panose="00000400000000000000" pitchFamily="2" charset="-52"/>
            </a:rPr>
            <a:t>АРАМОВА ОЛЬГА</a:t>
          </a:r>
        </a:p>
      </dgm:t>
    </dgm:pt>
    <dgm:pt modelId="{BAA4D924-A025-4A03-A271-3CC34A94D678}" type="parTrans" cxnId="{300147DB-F154-4AEA-B630-B1D7CA1943E6}">
      <dgm:prSet/>
      <dgm:spPr/>
      <dgm:t>
        <a:bodyPr/>
        <a:lstStyle/>
        <a:p>
          <a:endParaRPr lang="ru-RU"/>
        </a:p>
      </dgm:t>
    </dgm:pt>
    <dgm:pt modelId="{8B8F283A-E569-462B-9A3B-0B8F2C8EDD9D}" type="sibTrans" cxnId="{300147DB-F154-4AEA-B630-B1D7CA1943E6}">
      <dgm:prSet/>
      <dgm:spPr/>
      <dgm:t>
        <a:bodyPr/>
        <a:lstStyle/>
        <a:p>
          <a:endParaRPr lang="ru-RU"/>
        </a:p>
      </dgm:t>
    </dgm:pt>
    <dgm:pt modelId="{72CC7530-B201-4246-BDE0-AAA9350DC757}" type="pres">
      <dgm:prSet presAssocID="{33465036-704C-4D69-9F93-07EA4520C78E}" presName="linear" presStyleCnt="0">
        <dgm:presLayoutVars>
          <dgm:animLvl val="lvl"/>
          <dgm:resizeHandles val="exact"/>
        </dgm:presLayoutVars>
      </dgm:prSet>
      <dgm:spPr/>
    </dgm:pt>
    <dgm:pt modelId="{B591FBFD-B673-4DA3-B3EE-8CE2D62FB6EA}" type="pres">
      <dgm:prSet presAssocID="{CC76C104-26A9-4EF3-BA8C-CDDE468CED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AF1C66D-2CB9-416A-B102-49C0A250D654}" type="presOf" srcId="{33465036-704C-4D69-9F93-07EA4520C78E}" destId="{72CC7530-B201-4246-BDE0-AAA9350DC757}" srcOrd="0" destOrd="0" presId="urn:microsoft.com/office/officeart/2005/8/layout/vList2"/>
    <dgm:cxn modelId="{300147DB-F154-4AEA-B630-B1D7CA1943E6}" srcId="{33465036-704C-4D69-9F93-07EA4520C78E}" destId="{CC76C104-26A9-4EF3-BA8C-CDDE468CED52}" srcOrd="0" destOrd="0" parTransId="{BAA4D924-A025-4A03-A271-3CC34A94D678}" sibTransId="{8B8F283A-E569-462B-9A3B-0B8F2C8EDD9D}"/>
    <dgm:cxn modelId="{A761ECEA-24BC-4610-A892-A96A8CAD6DD8}" type="presOf" srcId="{CC76C104-26A9-4EF3-BA8C-CDDE468CED52}" destId="{B591FBFD-B673-4DA3-B3EE-8CE2D62FB6EA}" srcOrd="0" destOrd="0" presId="urn:microsoft.com/office/officeart/2005/8/layout/vList2"/>
    <dgm:cxn modelId="{8989BE58-9378-4846-B666-3E7050468BE2}" type="presParOf" srcId="{72CC7530-B201-4246-BDE0-AAA9350DC757}" destId="{B591FBFD-B673-4DA3-B3EE-8CE2D62FB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65036-704C-4D69-9F93-07EA4520C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6C104-26A9-4EF3-BA8C-CDDE468CED52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pPr algn="ctr"/>
          <a:r>
            <a:rPr lang="ru-RU" sz="1600" dirty="0">
              <a:latin typeface="Exo 2 Light" panose="00000400000000000000" pitchFamily="2" charset="-52"/>
            </a:rPr>
            <a:t>ФЛОРИНСКАЯ</a:t>
          </a:r>
          <a:r>
            <a:rPr lang="ru-RU" sz="1300" dirty="0">
              <a:latin typeface="Exo 2 Light" panose="00000400000000000000" pitchFamily="2" charset="-52"/>
            </a:rPr>
            <a:t> </a:t>
          </a:r>
          <a:r>
            <a:rPr lang="ru-RU" sz="1600" dirty="0">
              <a:latin typeface="Exo 2 Light" panose="00000400000000000000" pitchFamily="2" charset="-52"/>
            </a:rPr>
            <a:t>ВАЛЕРИЯ</a:t>
          </a:r>
          <a:endParaRPr lang="ru-RU" sz="1300" dirty="0">
            <a:latin typeface="Exo 2 Light" panose="00000400000000000000" pitchFamily="2" charset="-52"/>
          </a:endParaRPr>
        </a:p>
      </dgm:t>
    </dgm:pt>
    <dgm:pt modelId="{BAA4D924-A025-4A03-A271-3CC34A94D678}" type="parTrans" cxnId="{300147DB-F154-4AEA-B630-B1D7CA1943E6}">
      <dgm:prSet/>
      <dgm:spPr/>
      <dgm:t>
        <a:bodyPr/>
        <a:lstStyle/>
        <a:p>
          <a:pPr algn="ctr"/>
          <a:endParaRPr lang="ru-RU"/>
        </a:p>
      </dgm:t>
    </dgm:pt>
    <dgm:pt modelId="{8B8F283A-E569-462B-9A3B-0B8F2C8EDD9D}" type="sibTrans" cxnId="{300147DB-F154-4AEA-B630-B1D7CA1943E6}">
      <dgm:prSet/>
      <dgm:spPr/>
      <dgm:t>
        <a:bodyPr/>
        <a:lstStyle/>
        <a:p>
          <a:pPr algn="ctr"/>
          <a:endParaRPr lang="ru-RU"/>
        </a:p>
      </dgm:t>
    </dgm:pt>
    <dgm:pt modelId="{72CC7530-B201-4246-BDE0-AAA9350DC757}" type="pres">
      <dgm:prSet presAssocID="{33465036-704C-4D69-9F93-07EA4520C78E}" presName="linear" presStyleCnt="0">
        <dgm:presLayoutVars>
          <dgm:animLvl val="lvl"/>
          <dgm:resizeHandles val="exact"/>
        </dgm:presLayoutVars>
      </dgm:prSet>
      <dgm:spPr/>
    </dgm:pt>
    <dgm:pt modelId="{B591FBFD-B673-4DA3-B3EE-8CE2D62FB6EA}" type="pres">
      <dgm:prSet presAssocID="{CC76C104-26A9-4EF3-BA8C-CDDE468CED52}" presName="parentText" presStyleLbl="node1" presStyleIdx="0" presStyleCnt="1" custLinFactNeighborX="-9058" custLinFactNeighborY="3369">
        <dgm:presLayoutVars>
          <dgm:chMax val="0"/>
          <dgm:bulletEnabled val="1"/>
        </dgm:presLayoutVars>
      </dgm:prSet>
      <dgm:spPr/>
    </dgm:pt>
  </dgm:ptLst>
  <dgm:cxnLst>
    <dgm:cxn modelId="{BAF1C66D-2CB9-416A-B102-49C0A250D654}" type="presOf" srcId="{33465036-704C-4D69-9F93-07EA4520C78E}" destId="{72CC7530-B201-4246-BDE0-AAA9350DC757}" srcOrd="0" destOrd="0" presId="urn:microsoft.com/office/officeart/2005/8/layout/vList2"/>
    <dgm:cxn modelId="{300147DB-F154-4AEA-B630-B1D7CA1943E6}" srcId="{33465036-704C-4D69-9F93-07EA4520C78E}" destId="{CC76C104-26A9-4EF3-BA8C-CDDE468CED52}" srcOrd="0" destOrd="0" parTransId="{BAA4D924-A025-4A03-A271-3CC34A94D678}" sibTransId="{8B8F283A-E569-462B-9A3B-0B8F2C8EDD9D}"/>
    <dgm:cxn modelId="{A761ECEA-24BC-4610-A892-A96A8CAD6DD8}" type="presOf" srcId="{CC76C104-26A9-4EF3-BA8C-CDDE468CED52}" destId="{B591FBFD-B673-4DA3-B3EE-8CE2D62FB6EA}" srcOrd="0" destOrd="0" presId="urn:microsoft.com/office/officeart/2005/8/layout/vList2"/>
    <dgm:cxn modelId="{8989BE58-9378-4846-B666-3E7050468BE2}" type="presParOf" srcId="{72CC7530-B201-4246-BDE0-AAA9350DC757}" destId="{B591FBFD-B673-4DA3-B3EE-8CE2D62FB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65036-704C-4D69-9F93-07EA4520C7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76C104-26A9-4EF3-BA8C-CDDE468CED52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pPr algn="ctr"/>
          <a:r>
            <a:rPr lang="ru-RU" sz="1600" dirty="0">
              <a:latin typeface="Exo 2 Light" panose="00000400000000000000" pitchFamily="2" charset="-52"/>
            </a:rPr>
            <a:t>ФАЛЕЕВА ТАТЬЯНА</a:t>
          </a:r>
        </a:p>
      </dgm:t>
    </dgm:pt>
    <dgm:pt modelId="{BAA4D924-A025-4A03-A271-3CC34A94D678}" type="parTrans" cxnId="{300147DB-F154-4AEA-B630-B1D7CA1943E6}">
      <dgm:prSet/>
      <dgm:spPr/>
      <dgm:t>
        <a:bodyPr/>
        <a:lstStyle/>
        <a:p>
          <a:endParaRPr lang="ru-RU"/>
        </a:p>
      </dgm:t>
    </dgm:pt>
    <dgm:pt modelId="{8B8F283A-E569-462B-9A3B-0B8F2C8EDD9D}" type="sibTrans" cxnId="{300147DB-F154-4AEA-B630-B1D7CA1943E6}">
      <dgm:prSet/>
      <dgm:spPr/>
      <dgm:t>
        <a:bodyPr/>
        <a:lstStyle/>
        <a:p>
          <a:endParaRPr lang="ru-RU"/>
        </a:p>
      </dgm:t>
    </dgm:pt>
    <dgm:pt modelId="{72CC7530-B201-4246-BDE0-AAA9350DC757}" type="pres">
      <dgm:prSet presAssocID="{33465036-704C-4D69-9F93-07EA4520C78E}" presName="linear" presStyleCnt="0">
        <dgm:presLayoutVars>
          <dgm:animLvl val="lvl"/>
          <dgm:resizeHandles val="exact"/>
        </dgm:presLayoutVars>
      </dgm:prSet>
      <dgm:spPr/>
    </dgm:pt>
    <dgm:pt modelId="{B591FBFD-B673-4DA3-B3EE-8CE2D62FB6EA}" type="pres">
      <dgm:prSet presAssocID="{CC76C104-26A9-4EF3-BA8C-CDDE468CED52}" presName="parentText" presStyleLbl="node1" presStyleIdx="0" presStyleCnt="1" custLinFactNeighborX="-716" custLinFactNeighborY="-93610">
        <dgm:presLayoutVars>
          <dgm:chMax val="0"/>
          <dgm:bulletEnabled val="1"/>
        </dgm:presLayoutVars>
      </dgm:prSet>
      <dgm:spPr/>
    </dgm:pt>
  </dgm:ptLst>
  <dgm:cxnLst>
    <dgm:cxn modelId="{BAF1C66D-2CB9-416A-B102-49C0A250D654}" type="presOf" srcId="{33465036-704C-4D69-9F93-07EA4520C78E}" destId="{72CC7530-B201-4246-BDE0-AAA9350DC757}" srcOrd="0" destOrd="0" presId="urn:microsoft.com/office/officeart/2005/8/layout/vList2"/>
    <dgm:cxn modelId="{300147DB-F154-4AEA-B630-B1D7CA1943E6}" srcId="{33465036-704C-4D69-9F93-07EA4520C78E}" destId="{CC76C104-26A9-4EF3-BA8C-CDDE468CED52}" srcOrd="0" destOrd="0" parTransId="{BAA4D924-A025-4A03-A271-3CC34A94D678}" sibTransId="{8B8F283A-E569-462B-9A3B-0B8F2C8EDD9D}"/>
    <dgm:cxn modelId="{A761ECEA-24BC-4610-A892-A96A8CAD6DD8}" type="presOf" srcId="{CC76C104-26A9-4EF3-BA8C-CDDE468CED52}" destId="{B591FBFD-B673-4DA3-B3EE-8CE2D62FB6EA}" srcOrd="0" destOrd="0" presId="urn:microsoft.com/office/officeart/2005/8/layout/vList2"/>
    <dgm:cxn modelId="{8989BE58-9378-4846-B666-3E7050468BE2}" type="presParOf" srcId="{72CC7530-B201-4246-BDE0-AAA9350DC757}" destId="{B591FBFD-B673-4DA3-B3EE-8CE2D62FB6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DAEF5-0093-4394-AA0A-30524D335CE0}">
      <dsp:nvSpPr>
        <dsp:cNvPr id="0" name=""/>
        <dsp:cNvSpPr/>
      </dsp:nvSpPr>
      <dsp:spPr>
        <a:xfrm>
          <a:off x="0" y="219"/>
          <a:ext cx="3037339" cy="814523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Exo 2" panose="00000800000000000000" pitchFamily="2" charset="-52"/>
            </a:rPr>
            <a:t>ЦЕНА 1100 РУБ ЗА 250 МЛ</a:t>
          </a:r>
        </a:p>
      </dsp:txBody>
      <dsp:txXfrm>
        <a:off x="39762" y="39981"/>
        <a:ext cx="2957815" cy="734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FBFD-B673-4DA3-B3EE-8CE2D62FB6EA}">
      <dsp:nvSpPr>
        <dsp:cNvPr id="0" name=""/>
        <dsp:cNvSpPr/>
      </dsp:nvSpPr>
      <dsp:spPr>
        <a:xfrm>
          <a:off x="0" y="138"/>
          <a:ext cx="2125030" cy="334066"/>
        </a:xfrm>
        <a:prstGeom prst="round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Exo 2 Light" panose="00000400000000000000" pitchFamily="2" charset="-52"/>
            </a:rPr>
            <a:t>АРАМОВА ОЛЬГА</a:t>
          </a:r>
        </a:p>
      </dsp:txBody>
      <dsp:txXfrm>
        <a:off x="16308" y="16446"/>
        <a:ext cx="2092414" cy="301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FBFD-B673-4DA3-B3EE-8CE2D62FB6EA}">
      <dsp:nvSpPr>
        <dsp:cNvPr id="0" name=""/>
        <dsp:cNvSpPr/>
      </dsp:nvSpPr>
      <dsp:spPr>
        <a:xfrm>
          <a:off x="0" y="129"/>
          <a:ext cx="2404805" cy="335952"/>
        </a:xfrm>
        <a:prstGeom prst="round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Exo 2 Light" panose="00000400000000000000" pitchFamily="2" charset="-52"/>
            </a:rPr>
            <a:t>ФЛОРИНСКАЯ</a:t>
          </a:r>
          <a:r>
            <a:rPr lang="ru-RU" sz="1300" kern="1200" dirty="0">
              <a:latin typeface="Exo 2 Light" panose="00000400000000000000" pitchFamily="2" charset="-52"/>
            </a:rPr>
            <a:t> </a:t>
          </a:r>
          <a:r>
            <a:rPr lang="ru-RU" sz="1600" kern="1200" dirty="0">
              <a:latin typeface="Exo 2 Light" panose="00000400000000000000" pitchFamily="2" charset="-52"/>
            </a:rPr>
            <a:t>ВАЛЕРИЯ</a:t>
          </a:r>
          <a:endParaRPr lang="ru-RU" sz="1300" kern="1200" dirty="0">
            <a:latin typeface="Exo 2 Light" panose="00000400000000000000" pitchFamily="2" charset="-52"/>
          </a:endParaRPr>
        </a:p>
      </dsp:txBody>
      <dsp:txXfrm>
        <a:off x="16400" y="16529"/>
        <a:ext cx="2372005" cy="303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1FBFD-B673-4DA3-B3EE-8CE2D62FB6EA}">
      <dsp:nvSpPr>
        <dsp:cNvPr id="0" name=""/>
        <dsp:cNvSpPr/>
      </dsp:nvSpPr>
      <dsp:spPr>
        <a:xfrm>
          <a:off x="0" y="0"/>
          <a:ext cx="2125030" cy="334066"/>
        </a:xfrm>
        <a:prstGeom prst="roundRect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Exo 2 Light" panose="00000400000000000000" pitchFamily="2" charset="-52"/>
            </a:rPr>
            <a:t>ФАЛЕЕВА ТАТЬЯНА</a:t>
          </a:r>
        </a:p>
      </dsp:txBody>
      <dsp:txXfrm>
        <a:off x="16308" y="16308"/>
        <a:ext cx="2092414" cy="30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28763-80ED-4287-A673-961ED84551E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F7687-F88F-4C57-A80A-2FD039969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98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7687-F88F-4C57-A80A-2FD0399694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>
            <a:extLst>
              <a:ext uri="{FF2B5EF4-FFF2-40B4-BE49-F238E27FC236}">
                <a16:creationId xmlns:a16="http://schemas.microsoft.com/office/drawing/2014/main" id="{A9D5F358-F0F6-BC87-742D-BB6E1A4461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>
            <a:extLst>
              <a:ext uri="{FF2B5EF4-FFF2-40B4-BE49-F238E27FC236}">
                <a16:creationId xmlns:a16="http://schemas.microsoft.com/office/drawing/2014/main" id="{56C66131-CFD7-6815-7EB1-5C2C6993F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7892" name="Номер слайда 3">
            <a:extLst>
              <a:ext uri="{FF2B5EF4-FFF2-40B4-BE49-F238E27FC236}">
                <a16:creationId xmlns:a16="http://schemas.microsoft.com/office/drawing/2014/main" id="{22014512-3621-D2F8-33CD-7832B75891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96B691-8718-4E4A-8A3F-D05952C3773F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3EB3-7691-4D2A-9EF4-68F9E5BAEB26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6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A8EA-70D9-4EE0-873C-4B49B47FBD59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5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9696-CE21-4CF5-BD7D-F0755A7DF28B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5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54C8-8C1A-48C5-B6A3-06226D0D34AE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6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8932-CD3B-476B-A249-E685592D36F5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9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8A53-BC73-4398-B560-BF66634CB246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67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6BEB-236B-4360-956B-EA51002AF0F0}" type="datetime1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2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5650-13FE-4333-AAAA-140F5272621B}" type="datetime1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9A1C-F9E3-4514-8F45-29D0A8D67939}" type="datetime1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BCF9-F03C-4093-83E5-938B47A278B8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4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5A00-D040-4772-B2A8-C8093F2C95FC}" type="datetime1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1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375A4-20EA-4212-90F2-7E0C801FD2F7}" type="datetime1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D685-2EAB-4BA6-A832-E6A4B096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56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microsoft.com/office/2007/relationships/hdphoto" Target="../media/hdphoto7.wdp"/><Relationship Id="rId21" Type="http://schemas.openxmlformats.org/officeDocument/2006/relationships/diagramColors" Target="../diagrams/colors4.xml"/><Relationship Id="rId7" Type="http://schemas.openxmlformats.org/officeDocument/2006/relationships/image" Target="../media/image40.pn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6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8.jpeg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image" Target="../media/image37.jpeg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37387-78E3-AFD0-DDC7-9BC1B45D5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t="12825" r="-1612" b="10622"/>
          <a:stretch/>
        </p:blipFill>
        <p:spPr>
          <a:xfrm>
            <a:off x="6228316" y="1451053"/>
            <a:ext cx="5452734" cy="41742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950" y="1232688"/>
            <a:ext cx="6104187" cy="2773958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latin typeface="Exo 2" panose="00000800000000000000" pitchFamily="2" charset="-52"/>
                <a:ea typeface="Cambria" panose="02040503050406030204" pitchFamily="18" charset="0"/>
              </a:rPr>
              <a:t>Инновационное дезинфицирующее средство </a:t>
            </a:r>
            <a:endParaRPr lang="ru-RU" sz="4000" b="1" dirty="0">
              <a:latin typeface="Exo 2" panose="00000800000000000000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560" y="4540973"/>
            <a:ext cx="4715228" cy="937673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00B0F0"/>
                </a:solidFill>
                <a:latin typeface="Exo 2 Light" panose="00000400000000000000" pitchFamily="2" charset="-52"/>
                <a:ea typeface="Cambria" panose="02040503050406030204" pitchFamily="18" charset="0"/>
              </a:rPr>
              <a:t>АРАМОВА ОЛЬГА</a:t>
            </a:r>
          </a:p>
          <a:p>
            <a:pPr algn="l">
              <a:lnSpc>
                <a:spcPts val="3125"/>
              </a:lnSpc>
              <a:spcBef>
                <a:spcPct val="0"/>
              </a:spcBef>
            </a:pPr>
            <a:r>
              <a:rPr lang="ru-RU" altLang="en-US" dirty="0">
                <a:latin typeface="Exo 2 Light" panose="00000400000000000000" pitchFamily="2" charset="-52"/>
                <a:cs typeface="Times New Roman" panose="02020603050405020304" pitchFamily="18" charset="0"/>
              </a:rPr>
              <a:t>ДИРЕКТОР ООО «ГЕНОТИП»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13696" y="6160724"/>
            <a:ext cx="2029241" cy="52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Г. РОСТОВ-НА-ДОНУ</a:t>
            </a:r>
            <a:r>
              <a:rPr lang="en-US" sz="1400" dirty="0">
                <a:solidFill>
                  <a:schemeClr val="bg1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       </a:t>
            </a:r>
            <a:r>
              <a:rPr lang="ru-RU" sz="1400" dirty="0">
                <a:solidFill>
                  <a:schemeClr val="bg1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2022 Г.</a:t>
            </a:r>
          </a:p>
        </p:txBody>
      </p:sp>
      <p:pic>
        <p:nvPicPr>
          <p:cNvPr id="1028" name="Picture 4" descr="Ректор КГАСУ Р.К. Низамов вошёл в Топ-50 влиятельных персон в сфере  образования Татарстана (№ 3)">
            <a:extLst>
              <a:ext uri="{FF2B5EF4-FFF2-40B4-BE49-F238E27FC236}">
                <a16:creationId xmlns:a16="http://schemas.microsoft.com/office/drawing/2014/main" id="{03C726AA-E729-4DEE-B8CE-2A723035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296" y="0"/>
            <a:ext cx="2346637" cy="18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330054-1B2F-42F9-923E-78FE47736F28}"/>
              </a:ext>
            </a:extLst>
          </p:cNvPr>
          <p:cNvSpPr txBox="1"/>
          <p:nvPr/>
        </p:nvSpPr>
        <p:spPr>
          <a:xfrm>
            <a:off x="9864296" y="1781266"/>
            <a:ext cx="383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" panose="00000800000000000000"/>
                <a:ea typeface="Segoe UI Historic" panose="020B0502040204020203" pitchFamily="34" charset="0"/>
                <a:cs typeface="Segoe UI Historic" panose="020B0502040204020203" pitchFamily="34" charset="0"/>
              </a:rPr>
              <a:t>СТАРТАПОВ ФСИ</a:t>
            </a:r>
          </a:p>
        </p:txBody>
      </p:sp>
    </p:spTree>
    <p:extLst>
      <p:ext uri="{BB962C8B-B14F-4D97-AF65-F5344CB8AC3E}">
        <p14:creationId xmlns:p14="http://schemas.microsoft.com/office/powerpoint/2010/main" val="334502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639A06-7AE4-4B82-9699-D05D6005D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865"/>
          <a:stretch/>
        </p:blipFill>
        <p:spPr>
          <a:xfrm>
            <a:off x="9269387" y="23940"/>
            <a:ext cx="291703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FEF8-707F-44F8-B664-FC628ACB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54" y="244305"/>
            <a:ext cx="10515600" cy="1325563"/>
          </a:xfrm>
        </p:spPr>
        <p:txBody>
          <a:bodyPr/>
          <a:lstStyle/>
          <a:p>
            <a:r>
              <a:rPr lang="ru-RU" b="1" spc="300" dirty="0">
                <a:latin typeface="Exo 2" panose="00000800000000000000" pitchFamily="2" charset="-52"/>
              </a:rPr>
              <a:t>КОМАНДА, КОТОРАЯ СДЕЛАЕТ </a:t>
            </a:r>
            <a:r>
              <a:rPr lang="ru-RU" b="1" spc="300" dirty="0">
                <a:solidFill>
                  <a:srgbClr val="40C4F4"/>
                </a:solidFill>
                <a:latin typeface="Exo 2" panose="00000800000000000000" pitchFamily="2" charset="-52"/>
              </a:rPr>
              <a:t>ИССЛЕДОВАНИЯ В БИОТЕХ 100%-МИ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1EDA5C-9F2A-4304-9BEC-A923AD527924}"/>
              </a:ext>
            </a:extLst>
          </p:cNvPr>
          <p:cNvSpPr/>
          <p:nvPr/>
        </p:nvSpPr>
        <p:spPr>
          <a:xfrm>
            <a:off x="8526125" y="2507238"/>
            <a:ext cx="29249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Exo 2 Light" panose="00000400000000000000" pitchFamily="2" charset="-52"/>
                <a:cs typeface="Arial" panose="020B0604020202020204" pitchFamily="34" charset="0"/>
              </a:rPr>
              <a:t>РАЗРАБОТЧИК, ТЕХНОЛОГ, </a:t>
            </a:r>
          </a:p>
          <a:p>
            <a:pPr>
              <a:defRPr/>
            </a:pP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К.М.Н., ВРАЧ - СУДЕБНО-МЕДИЦИНСКИЙ ЭКСПЕРТ</a:t>
            </a:r>
            <a:endParaRPr lang="ru-RU" sz="1400" b="1" dirty="0">
              <a:latin typeface="Exo 2 Light" panose="00000400000000000000" pitchFamily="2" charset="-52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400" b="1" dirty="0">
                <a:latin typeface="Exo 2 Light" panose="00000400000000000000" pitchFamily="2" charset="-52"/>
                <a:cs typeface="Arial" panose="020B0604020202020204" pitchFamily="34" charset="0"/>
              </a:rPr>
              <a:t>ПОБЕДИТЕЛЬ:</a:t>
            </a:r>
          </a:p>
          <a:p>
            <a:pPr>
              <a:defRPr/>
            </a:pPr>
            <a:r>
              <a:rPr lang="ru-RU" sz="1400" dirty="0">
                <a:solidFill>
                  <a:srgbClr val="00B0F0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УМНИК</a:t>
            </a: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  В 2012 ГОДУ</a:t>
            </a:r>
          </a:p>
          <a:p>
            <a:pPr>
              <a:defRPr/>
            </a:pPr>
            <a:r>
              <a:rPr lang="ru-RU" sz="1400" dirty="0">
                <a:solidFill>
                  <a:srgbClr val="00B0F0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СТАРТ-1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Light" panose="00000400000000000000" pitchFamily="2" charset="-5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В 2016 ГОДУ</a:t>
            </a:r>
          </a:p>
          <a:p>
            <a:pPr>
              <a:defRPr/>
            </a:pPr>
            <a:r>
              <a:rPr lang="ru-RU" sz="1400" dirty="0">
                <a:solidFill>
                  <a:srgbClr val="00B0F0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СТАРТ-2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Light" panose="00000400000000000000" pitchFamily="2" charset="-5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В 2018 ГОДУ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2C22A-0FD6-4AF6-86E5-A981A6339CD3}"/>
              </a:ext>
            </a:extLst>
          </p:cNvPr>
          <p:cNvSpPr txBox="1"/>
          <p:nvPr/>
        </p:nvSpPr>
        <p:spPr>
          <a:xfrm>
            <a:off x="8526126" y="4758736"/>
            <a:ext cx="29540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Exo 2 Light" panose="00000400000000000000" pitchFamily="2" charset="-52"/>
                <a:cs typeface="Arial" panose="020B0604020202020204" pitchFamily="34" charset="0"/>
              </a:rPr>
              <a:t>НАУЧНЫЙ РУКОВОДИТЕЛЬ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Д.Б.Н., Г.Н.С. ЮНЦ РАН,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ЗАВЕДУЮЩИЙ НАУЧНОЙ ЛАБОРАТОРИЕЙ «ИДЕНТИФИКАЦИЯ ОБЪЕКТОВ БИОЛОГИЧЕСКОГО ПРОИСХОЖДЕНИЯ» ЮФУ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CCB87B-1339-43D6-BD0B-F21C7EB0B139}"/>
              </a:ext>
            </a:extLst>
          </p:cNvPr>
          <p:cNvSpPr/>
          <p:nvPr/>
        </p:nvSpPr>
        <p:spPr>
          <a:xfrm>
            <a:off x="459908" y="4890016"/>
            <a:ext cx="2743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>
                <a:latin typeface="Exo 2 Light" panose="00000400000000000000" pitchFamily="2" charset="-52"/>
                <a:cs typeface="Arial" panose="020B0604020202020204" pitchFamily="34" charset="0"/>
              </a:rPr>
              <a:t>ЛАБОРАНТ, </a:t>
            </a: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МАГИСТР </a:t>
            </a:r>
            <a:r>
              <a:rPr lang="ru-RU" alt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КАФЕДРЫ «ГЕНЕТИКА» ЮФУ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0D4E52-088B-413D-92B0-0553326D1840}"/>
              </a:ext>
            </a:extLst>
          </p:cNvPr>
          <p:cNvSpPr/>
          <p:nvPr/>
        </p:nvSpPr>
        <p:spPr>
          <a:xfrm>
            <a:off x="798301" y="2498223"/>
            <a:ext cx="2404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altLang="ru-RU" sz="1400" b="1" dirty="0">
                <a:latin typeface="Exo 2 Light" panose="00000400000000000000" pitchFamily="2" charset="-52"/>
                <a:cs typeface="Arial" panose="020B0604020202020204" pitchFamily="34" charset="0"/>
              </a:rPr>
              <a:t>РУКОВОДИТЕЛЬ ПРОЕКТА,</a:t>
            </a:r>
            <a:r>
              <a:rPr lang="ru-RU" altLang="ru-RU" sz="1400" b="1" dirty="0">
                <a:solidFill>
                  <a:srgbClr val="C00000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АСПИРАНТ КАФЕДРЫ «ГЕНЕТИКА» ЮФУ, М.Н.С. ЮНЦ РАН</a:t>
            </a:r>
          </a:p>
          <a:p>
            <a:pPr algn="r">
              <a:defRPr/>
            </a:pPr>
            <a:r>
              <a:rPr lang="ru-RU" sz="1400" b="1" dirty="0">
                <a:latin typeface="Exo 2 Light" panose="00000400000000000000" pitchFamily="2" charset="-52"/>
                <a:cs typeface="Arial" panose="020B0604020202020204" pitchFamily="34" charset="0"/>
              </a:rPr>
              <a:t>ПОБЕДИТЕЛЬ: </a:t>
            </a:r>
          </a:p>
          <a:p>
            <a:pPr algn="r">
              <a:defRPr/>
            </a:pPr>
            <a:r>
              <a:rPr lang="ru-RU" sz="1400" dirty="0">
                <a:solidFill>
                  <a:srgbClr val="00B0F0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УМНИК</a:t>
            </a: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  В 2020 ГОДУ</a:t>
            </a:r>
          </a:p>
          <a:p>
            <a:pPr algn="r">
              <a:defRPr/>
            </a:pPr>
            <a:r>
              <a:rPr lang="ru-RU" sz="1400" dirty="0">
                <a:solidFill>
                  <a:srgbClr val="00B0F0"/>
                </a:solidFill>
                <a:latin typeface="Exo 2 Light" panose="00000400000000000000" pitchFamily="2" charset="-52"/>
                <a:cs typeface="Arial" panose="020B0604020202020204" pitchFamily="34" charset="0"/>
              </a:rPr>
              <a:t>СТАРТ-1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xo 2 Light" panose="00000400000000000000" pitchFamily="2" charset="-52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Exo 2 Light" panose="00000400000000000000" pitchFamily="2" charset="-52"/>
                <a:cs typeface="Arial" panose="020B0604020202020204" pitchFamily="34" charset="0"/>
              </a:rPr>
              <a:t>В 2022 ГОДУ</a:t>
            </a:r>
          </a:p>
          <a:p>
            <a:pPr>
              <a:defRPr/>
            </a:pPr>
            <a:endParaRPr lang="ru-RU" sz="1000" dirty="0">
              <a:latin typeface="Exo 2 Light" panose="000004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9" name="Picture 10" descr="D:\ЮФУ\Солерция\презентация\4f9c5e36faa1c6c304ef8b07690f2330.JPG">
            <a:extLst>
              <a:ext uri="{FF2B5EF4-FFF2-40B4-BE49-F238E27FC236}">
                <a16:creationId xmlns:a16="http://schemas.microsoft.com/office/drawing/2014/main" id="{02AFA3FA-1F17-4741-BA17-57DE6A031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0394" t="14367" r="39301" b="37888"/>
          <a:stretch/>
        </p:blipFill>
        <p:spPr bwMode="auto">
          <a:xfrm>
            <a:off x="6389260" y="4204957"/>
            <a:ext cx="1758571" cy="186991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Picture 2" descr="C:\Users\Администратор\Desktop\1775535130.JPG">
            <a:extLst>
              <a:ext uri="{FF2B5EF4-FFF2-40B4-BE49-F238E27FC236}">
                <a16:creationId xmlns:a16="http://schemas.microsoft.com/office/drawing/2014/main" id="{FB3D89E0-55D0-45AF-9F35-2A78DC047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bright="14000" contrast="14000"/>
          </a:blip>
          <a:srcRect l="6750" r="32369" b="32451"/>
          <a:stretch/>
        </p:blipFill>
        <p:spPr bwMode="auto">
          <a:xfrm>
            <a:off x="6304788" y="1795284"/>
            <a:ext cx="1843044" cy="1958842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1" name="Picture 4" descr="https://pp.userapi.com/c824411/v824411392/14b01/Vsl6_Cvhgjc.jpg">
            <a:extLst>
              <a:ext uri="{FF2B5EF4-FFF2-40B4-BE49-F238E27FC236}">
                <a16:creationId xmlns:a16="http://schemas.microsoft.com/office/drawing/2014/main" id="{84880CDB-D12A-420F-9C25-543DEC89E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3394" t="155" r="10969" b="21466"/>
          <a:stretch/>
        </p:blipFill>
        <p:spPr bwMode="auto">
          <a:xfrm>
            <a:off x="3581402" y="1795284"/>
            <a:ext cx="1843044" cy="1920849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36A66D-7EF4-4603-A700-B3776B22FEE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25" t="16181" r="37413" b="40441"/>
          <a:stretch/>
        </p:blipFill>
        <p:spPr>
          <a:xfrm>
            <a:off x="3621299" y="4204957"/>
            <a:ext cx="1758570" cy="1789315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5D4071-62ED-4F1F-8E42-A702BFE9C521}"/>
              </a:ext>
            </a:extLst>
          </p:cNvPr>
          <p:cNvSpPr txBox="1"/>
          <p:nvPr/>
        </p:nvSpPr>
        <p:spPr>
          <a:xfrm>
            <a:off x="0" y="5543567"/>
            <a:ext cx="295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Exo 2 Light" panose="00000400000000000000" pitchFamily="2" charset="-52"/>
              </a:rPr>
              <a:t>+ В КОМАНДУ: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B0F0"/>
                </a:solidFill>
                <a:latin typeface="Exo 2 Light" panose="00000400000000000000" pitchFamily="2" charset="-52"/>
              </a:rPr>
              <a:t>МАРКЕТОЛОГ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B0F0"/>
                </a:solidFill>
                <a:latin typeface="Exo 2 Light" panose="00000400000000000000" pitchFamily="2" charset="-52"/>
              </a:rPr>
              <a:t>БУХГАЛТЕР 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B0F0"/>
                </a:solidFill>
                <a:latin typeface="Exo 2 Light" panose="00000400000000000000" pitchFamily="2" charset="-52"/>
              </a:rPr>
              <a:t>ПРОГРАММИСТ 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194ACDE6-0217-151B-3EBD-112015ACDD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1486012"/>
              </p:ext>
            </p:extLst>
          </p:nvPr>
        </p:nvGraphicFramePr>
        <p:xfrm>
          <a:off x="993604" y="2123307"/>
          <a:ext cx="2125030" cy="33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FCB95990-B267-934A-50B9-45526454C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9274809"/>
              </p:ext>
            </p:extLst>
          </p:nvPr>
        </p:nvGraphicFramePr>
        <p:xfrm>
          <a:off x="711798" y="4534325"/>
          <a:ext cx="2404805" cy="33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77385BD8-705A-22CE-AB1A-83C6A31EE3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876579"/>
              </p:ext>
            </p:extLst>
          </p:nvPr>
        </p:nvGraphicFramePr>
        <p:xfrm>
          <a:off x="8602877" y="2123307"/>
          <a:ext cx="2125030" cy="33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6B4CCE8-6C46-BE0F-B3F8-965A046E2B66}"/>
              </a:ext>
            </a:extLst>
          </p:cNvPr>
          <p:cNvGrpSpPr/>
          <p:nvPr/>
        </p:nvGrpSpPr>
        <p:grpSpPr>
          <a:xfrm>
            <a:off x="8618098" y="4409301"/>
            <a:ext cx="2125030" cy="311805"/>
            <a:chOff x="0" y="0"/>
            <a:chExt cx="2125030" cy="31180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95A71C1-CA9C-62C2-CCD0-54A9D0688729}"/>
                </a:ext>
              </a:extLst>
            </p:cNvPr>
            <p:cNvSpPr/>
            <p:nvPr/>
          </p:nvSpPr>
          <p:spPr>
            <a:xfrm>
              <a:off x="0" y="0"/>
              <a:ext cx="2125030" cy="31180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>
              <a:extLst>
                <a:ext uri="{FF2B5EF4-FFF2-40B4-BE49-F238E27FC236}">
                  <a16:creationId xmlns:a16="http://schemas.microsoft.com/office/drawing/2014/main" id="{1305F36C-1E6E-81BE-56A7-805FECF0D0F9}"/>
                </a:ext>
              </a:extLst>
            </p:cNvPr>
            <p:cNvSpPr txBox="1"/>
            <p:nvPr/>
          </p:nvSpPr>
          <p:spPr>
            <a:xfrm>
              <a:off x="15221" y="15221"/>
              <a:ext cx="2094588" cy="281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Exo 2 Light" panose="00000400000000000000" pitchFamily="2" charset="-52"/>
                </a:rPr>
                <a:t>КОРНИЕНКО</a:t>
              </a:r>
              <a:r>
                <a:rPr lang="ru-RU" sz="1300" kern="1200" dirty="0">
                  <a:latin typeface="Exo 2 Light" panose="00000400000000000000" pitchFamily="2" charset="-52"/>
                </a:rPr>
                <a:t> </a:t>
              </a:r>
              <a:r>
                <a:rPr lang="ru-RU" sz="1600" kern="1200" dirty="0">
                  <a:latin typeface="Exo 2 Light" panose="00000400000000000000" pitchFamily="2" charset="-52"/>
                </a:rPr>
                <a:t>ИГОРЬ</a:t>
              </a:r>
              <a:endParaRPr lang="ru-RU" sz="1300" kern="1200" dirty="0">
                <a:latin typeface="Exo 2 Light" panose="00000400000000000000" pitchFamily="2" charset="-52"/>
              </a:endParaRPr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05EFF0-D530-4A88-82DF-99EF8D23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3DFB76BC-343C-4C4A-ABE8-2EFDB336C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3" y="5378498"/>
            <a:ext cx="2636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Exo 2 Light" panose="00000400000000000000" pitchFamily="2" charset="-52"/>
              </a:rPr>
              <a:t>aramova.olya@mail.ru</a:t>
            </a:r>
            <a:endParaRPr lang="ru-RU" altLang="en-US" b="1" dirty="0">
              <a:latin typeface="Exo 2 Light" panose="00000400000000000000" pitchFamily="2" charset="-52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6C540826-8EEE-4DA9-A65A-974FB470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783" y="5778608"/>
            <a:ext cx="2172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sz="2000" b="1" dirty="0">
                <a:latin typeface="Exo 2 Light" panose="00000400000000000000" pitchFamily="2" charset="-52"/>
              </a:rPr>
              <a:t>+7</a:t>
            </a:r>
            <a:r>
              <a:rPr lang="en-US" altLang="en-US" sz="2000" b="1" dirty="0">
                <a:latin typeface="Exo 2 Light" panose="00000400000000000000" pitchFamily="2" charset="-52"/>
              </a:rPr>
              <a:t> 952 051 11 92</a:t>
            </a:r>
            <a:endParaRPr lang="ru-RU" altLang="en-US" sz="2000" b="1" dirty="0">
              <a:latin typeface="Exo 2 Light" panose="00000400000000000000" pitchFamily="2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EAF5646-6E2E-4078-B472-C42950508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0" y="1192267"/>
            <a:ext cx="7195478" cy="49810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348BC3-F720-4911-A499-8CDAA5DE3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37" r="-1" b="18267"/>
          <a:stretch/>
        </p:blipFill>
        <p:spPr>
          <a:xfrm>
            <a:off x="9468631" y="1192267"/>
            <a:ext cx="3545253" cy="498107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A1147C-FBED-C5DA-9708-99E41881B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2" y="5378498"/>
            <a:ext cx="361340" cy="361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2A027A-8594-333C-3DD3-643C66287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2" y="5778609"/>
            <a:ext cx="361340" cy="36134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7D7D4F9-2044-BFCF-B155-D21102AB8766}"/>
              </a:ext>
            </a:extLst>
          </p:cNvPr>
          <p:cNvSpPr/>
          <p:nvPr/>
        </p:nvSpPr>
        <p:spPr>
          <a:xfrm>
            <a:off x="268104" y="4297284"/>
            <a:ext cx="3725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Exo 2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АРАМОВА ОЛЬГА ЮРЬЕВНА</a:t>
            </a:r>
          </a:p>
          <a:p>
            <a:r>
              <a:rPr lang="ru-RU" altLang="en-US" sz="2000" dirty="0">
                <a:latin typeface="Exo 2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ДИРЕКТОР ООО «ГЕНОТИП»</a:t>
            </a:r>
            <a:endParaRPr lang="ru-RU" sz="2000" dirty="0">
              <a:latin typeface="Exo 2 Light" panose="00000400000000000000" pitchFamily="2" charset="-5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DFC588-E651-4F09-9B79-E4A214E3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11</a:t>
            </a:fld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90EC624-4354-4F6D-8F32-B9A724E407CC}"/>
              </a:ext>
            </a:extLst>
          </p:cNvPr>
          <p:cNvSpPr/>
          <p:nvPr/>
        </p:nvSpPr>
        <p:spPr>
          <a:xfrm>
            <a:off x="8384345" y="0"/>
            <a:ext cx="3807655" cy="11079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Google Shape;207;p17">
            <a:extLst>
              <a:ext uri="{FF2B5EF4-FFF2-40B4-BE49-F238E27FC236}">
                <a16:creationId xmlns:a16="http://schemas.microsoft.com/office/drawing/2014/main" id="{00BDDE68-30E4-461D-8173-E7B0AC3A25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1061" t="25805" r="46022" b="16158"/>
          <a:stretch/>
        </p:blipFill>
        <p:spPr>
          <a:xfrm>
            <a:off x="500572" y="1192267"/>
            <a:ext cx="2895060" cy="2731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26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91AFE1-2AFE-49F7-A066-C611EC86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38" y="413869"/>
            <a:ext cx="10058691" cy="715962"/>
          </a:xfrm>
        </p:spPr>
        <p:txBody>
          <a:bodyPr rtlCol="0">
            <a:normAutofit/>
          </a:bodyPr>
          <a:lstStyle/>
          <a:p>
            <a:r>
              <a:rPr lang="ru-RU" b="1" dirty="0">
                <a:latin typeface="Exo 2" panose="00000800000000000000" pitchFamily="2" charset="-52"/>
              </a:rPr>
              <a:t>ПРОБЛЕМА</a:t>
            </a:r>
          </a:p>
        </p:txBody>
      </p:sp>
      <p:pic>
        <p:nvPicPr>
          <p:cNvPr id="7" name="Picture 6" descr="C:\Documents and Settings\Сант\Рабочий стол\Фото преза\eppendorf_opened_clip_art_16031.jpg">
            <a:extLst>
              <a:ext uri="{FF2B5EF4-FFF2-40B4-BE49-F238E27FC236}">
                <a16:creationId xmlns:a16="http://schemas.microsoft.com/office/drawing/2014/main" id="{E0EBDB29-2238-4498-992C-76439692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6"/>
          <a:stretch>
            <a:fillRect/>
          </a:stretch>
        </p:blipFill>
        <p:spPr bwMode="auto">
          <a:xfrm>
            <a:off x="9879082" y="1342195"/>
            <a:ext cx="23272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409FE7B3-DB3E-44E5-ADDA-74994E82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5471" y="2283711"/>
            <a:ext cx="4127022" cy="1639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buNone/>
            </a:pPr>
            <a:r>
              <a:rPr lang="ru-RU" sz="3600" b="1" dirty="0">
                <a:solidFill>
                  <a:srgbClr val="00B0F0"/>
                </a:solidFill>
                <a:latin typeface="Exo 2" panose="00000800000000000000" pitchFamily="2" charset="-52"/>
                <a:ea typeface="+mj-ea"/>
                <a:cs typeface="+mj-cs"/>
              </a:rPr>
              <a:t>БИО-ЗАГРЯЗНЕНИЕ</a:t>
            </a:r>
          </a:p>
        </p:txBody>
      </p:sp>
      <p:pic>
        <p:nvPicPr>
          <p:cNvPr id="11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B69452F-6A18-487B-ADD1-D3A01D7C2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636">
            <a:off x="10816822" y="860152"/>
            <a:ext cx="1604187" cy="12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82F782-C363-4DFD-90B0-C420A9ADA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2</a:t>
            </a:fld>
            <a:endParaRPr lang="ru-RU" dirty="0"/>
          </a:p>
        </p:txBody>
      </p:sp>
      <p:pic>
        <p:nvPicPr>
          <p:cNvPr id="21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340CFC7-111A-4374-B466-D9DE7BE2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72" y="3596762"/>
            <a:ext cx="2178019" cy="25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AE95FD8E-C65A-40F2-A57B-B8866967F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74" y="478646"/>
            <a:ext cx="609257" cy="4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43F243C-1529-4A7B-9206-E05B28F6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641">
            <a:off x="10242747" y="788113"/>
            <a:ext cx="748401" cy="53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13CDF236-5491-400D-91CB-10DD22B5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99" y="6343252"/>
            <a:ext cx="832707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>
                <a:solidFill>
                  <a:sysClr val="windowText" lastClr="000000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sz="1600" b="1" kern="0" dirty="0">
                <a:solidFill>
                  <a:sysClr val="windowText" lastClr="000000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ОТ СОТЕН </a:t>
            </a:r>
            <a:r>
              <a:rPr lang="ru-RU" sz="1600" b="1" kern="0" dirty="0">
                <a:solidFill>
                  <a:srgbClr val="40C4F4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ТЫСЯЧ</a:t>
            </a:r>
            <a:r>
              <a:rPr lang="ru-RU" sz="1600" b="1" kern="0" dirty="0">
                <a:solidFill>
                  <a:sysClr val="windowText" lastClr="000000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 КОПИЙ</a:t>
            </a:r>
            <a:r>
              <a:rPr lang="ru-RU" sz="1600" kern="0" dirty="0">
                <a:solidFill>
                  <a:sysClr val="windowText" lastClr="000000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 ДНК </a:t>
            </a:r>
            <a:r>
              <a:rPr lang="ru-RU" sz="1600" b="1" kern="0" dirty="0">
                <a:solidFill>
                  <a:sysClr val="windowText" lastClr="000000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МОГУТ ПОПАДАТЬ</a:t>
            </a:r>
            <a:r>
              <a:rPr lang="ru-RU" sz="1600" kern="0" dirty="0">
                <a:solidFill>
                  <a:sysClr val="windowText" lastClr="000000"/>
                </a:solidFill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 ИЗ ОТКРЫТОЙ ПРОБИРКИ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E3A4B4-EE40-4199-AA7B-79D048E2C213}"/>
              </a:ext>
            </a:extLst>
          </p:cNvPr>
          <p:cNvSpPr txBox="1"/>
          <p:nvPr/>
        </p:nvSpPr>
        <p:spPr>
          <a:xfrm>
            <a:off x="9516422" y="5949402"/>
            <a:ext cx="347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АМПЛИКОНЫ</a:t>
            </a:r>
            <a:r>
              <a:rPr lang="ru-RU" sz="1600" dirty="0">
                <a:latin typeface="Exo 2" panose="0000080000000000000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  <p:pic>
        <p:nvPicPr>
          <p:cNvPr id="3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97BF98A3-BD59-476D-A95C-1742F4B8A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54" y="3989371"/>
            <a:ext cx="4166138" cy="195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32B2E25-BF18-412D-900B-59908DC9C0F5}"/>
              </a:ext>
            </a:extLst>
          </p:cNvPr>
          <p:cNvSpPr txBox="1"/>
          <p:nvPr/>
        </p:nvSpPr>
        <p:spPr>
          <a:xfrm>
            <a:off x="5316660" y="5950887"/>
            <a:ext cx="347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СЛЮНА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6255B8-D162-4504-A797-98A8B4C719E9}"/>
              </a:ext>
            </a:extLst>
          </p:cNvPr>
          <p:cNvSpPr txBox="1"/>
          <p:nvPr/>
        </p:nvSpPr>
        <p:spPr>
          <a:xfrm>
            <a:off x="1770138" y="5937789"/>
            <a:ext cx="3866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ПОТОЖИРОЕ ВЕЩЕСТВО</a:t>
            </a:r>
          </a:p>
        </p:txBody>
      </p:sp>
      <p:pic>
        <p:nvPicPr>
          <p:cNvPr id="35" name="Picture 8" descr="ÐÐ°ÑÑÐ¸Ð½ÐºÐ¸ Ð¿Ð¾ Ð·Ð°Ð¿ÑÐ¾ÑÑ ÑÑÑÐµÐ»ÐºÐ°">
            <a:extLst>
              <a:ext uri="{FF2B5EF4-FFF2-40B4-BE49-F238E27FC236}">
                <a16:creationId xmlns:a16="http://schemas.microsoft.com/office/drawing/2014/main" id="{627F86C3-94AA-4457-9922-7BB08AC4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3772">
            <a:off x="2147135" y="1684396"/>
            <a:ext cx="1751067" cy="15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ÐÐ°ÑÑÐ¸Ð½ÐºÐ¸ Ð¿Ð¾ Ð·Ð°Ð¿ÑÐ¾ÑÑ ÑÑÑÐµÐ»ÐºÐ°">
            <a:extLst>
              <a:ext uri="{FF2B5EF4-FFF2-40B4-BE49-F238E27FC236}">
                <a16:creationId xmlns:a16="http://schemas.microsoft.com/office/drawing/2014/main" id="{4902E8EB-5288-4EC6-B5D9-EF9BF077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9835" flipV="1">
            <a:off x="8455383" y="1660360"/>
            <a:ext cx="1865822" cy="165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ÐÐ°ÑÑÐ¸Ð½ÐºÐ¸ Ð¿Ð¾ Ð·Ð°Ð¿ÑÐ¾ÑÑ blood">
            <a:extLst>
              <a:ext uri="{FF2B5EF4-FFF2-40B4-BE49-F238E27FC236}">
                <a16:creationId xmlns:a16="http://schemas.microsoft.com/office/drawing/2014/main" id="{48184226-0A23-4EC0-8A19-E3459EDE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4" y="2935095"/>
            <a:ext cx="2654428" cy="213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F268484-B0AC-4AC7-9D86-D5857F6EB0F7}"/>
              </a:ext>
            </a:extLst>
          </p:cNvPr>
          <p:cNvSpPr txBox="1"/>
          <p:nvPr/>
        </p:nvSpPr>
        <p:spPr>
          <a:xfrm>
            <a:off x="-553844" y="5069255"/>
            <a:ext cx="3474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Exo 2 Light" panose="00000400000000000000"/>
                <a:ea typeface="Tahoma" panose="020B0604030504040204" pitchFamily="34" charset="0"/>
                <a:cs typeface="Tahoma" panose="020B0604030504040204" pitchFamily="34" charset="0"/>
              </a:rPr>
              <a:t>КРОВЬ</a:t>
            </a:r>
          </a:p>
        </p:txBody>
      </p:sp>
      <p:pic>
        <p:nvPicPr>
          <p:cNvPr id="40" name="Picture 2" descr="Биохимические маркеры слюны при раке легких: диагностические и  прогностические перспективы">
            <a:extLst>
              <a:ext uri="{FF2B5EF4-FFF2-40B4-BE49-F238E27FC236}">
                <a16:creationId xmlns:a16="http://schemas.microsoft.com/office/drawing/2014/main" id="{A1F5D716-24C1-4C04-8B29-7B75E797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22" y="3976853"/>
            <a:ext cx="1957351" cy="197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16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C2A736-C020-4CF0-A800-A010B82C9340}"/>
              </a:ext>
            </a:extLst>
          </p:cNvPr>
          <p:cNvSpPr/>
          <p:nvPr/>
        </p:nvSpPr>
        <p:spPr>
          <a:xfrm>
            <a:off x="632834" y="1674056"/>
            <a:ext cx="1018271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Exo 2 Light" panose="00000400000000000000" pitchFamily="2" charset="-52"/>
                <a:cs typeface="Arial" panose="020B0604020202020204" pitchFamily="34" charset="0"/>
              </a:rPr>
              <a:t>НАБОР РАСТВОРОВ ДЛЯ ДЕКОНТАМИНАЦИОННОЙ ОБРАБОТКИ</a:t>
            </a:r>
          </a:p>
          <a:p>
            <a:endParaRPr lang="ru-RU" sz="2400" dirty="0">
              <a:latin typeface="Exo 2 Light" panose="00000400000000000000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Exo 2 Light" panose="00000400000000000000" pitchFamily="2" charset="-52"/>
                <a:ea typeface="Cambria" panose="02040503050406030204" pitchFamily="18" charset="0"/>
                <a:cs typeface="Arial" panose="020B0604020202020204" pitchFamily="34" charset="0"/>
              </a:rPr>
              <a:t>ДВОЙНОЕ ДЕЙСТВИЕ! </a:t>
            </a:r>
          </a:p>
          <a:p>
            <a:endParaRPr lang="ru-RU" sz="2400" dirty="0">
              <a:latin typeface="Exo 2 Light" panose="00000400000000000000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Exo 2 Light" panose="00000400000000000000" pitchFamily="2" charset="-52"/>
                <a:ea typeface="Cambria" panose="02040503050406030204" pitchFamily="18" charset="0"/>
                <a:cs typeface="Arial" panose="020B0604020202020204" pitchFamily="34" charset="0"/>
              </a:rPr>
              <a:t>РАЗРУШЕНИЕ КЛЕТОК </a:t>
            </a:r>
          </a:p>
          <a:p>
            <a:pPr marL="342900" indent="-342900">
              <a:buAutoNum type="arabicPeriod"/>
            </a:pPr>
            <a:endParaRPr lang="ru-RU" sz="2400" dirty="0">
              <a:latin typeface="Exo 2 Light" panose="00000400000000000000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Exo 2 Light" panose="00000400000000000000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  <a:p>
            <a:endParaRPr lang="ru-RU" sz="2400" dirty="0">
              <a:latin typeface="Exo 2 Light" panose="00000400000000000000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Exo 2 Light" panose="00000400000000000000" pitchFamily="2" charset="-52"/>
                <a:ea typeface="Cambria" panose="02040503050406030204" pitchFamily="18" charset="0"/>
                <a:cs typeface="Arial" panose="020B0604020202020204" pitchFamily="34" charset="0"/>
              </a:rPr>
              <a:t>2.   ДЕГРАДАЦИЯ ДНК</a:t>
            </a:r>
          </a:p>
          <a:p>
            <a:endParaRPr lang="ru-RU" dirty="0">
              <a:latin typeface="Exo 2 Light" panose="00000400000000000000" pitchFamily="2" charset="-52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BD0EF-D827-4997-9496-FA89A81B6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2" y="3644568"/>
            <a:ext cx="5390462" cy="10124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6286DB-7D09-4CE4-9100-4D40BE03A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71"/>
          <a:stretch/>
        </p:blipFill>
        <p:spPr>
          <a:xfrm>
            <a:off x="890431" y="5090944"/>
            <a:ext cx="3185485" cy="13161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CD0F4-D4DB-4B5B-B531-B94F33357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791" y="2335237"/>
            <a:ext cx="2243778" cy="4295038"/>
          </a:xfrm>
          <a:prstGeom prst="rect">
            <a:avLst/>
          </a:prstGeom>
        </p:spPr>
      </p:pic>
      <p:pic>
        <p:nvPicPr>
          <p:cNvPr id="8" name="Picture 15" descr="ÐÐ°ÑÑÐ¸Ð½ÐºÐ¸ Ð¿Ð¾ Ð·Ð°Ð¿ÑÐ¾ÑÑ Ð¿ÑÐ»ÑÐ²ÐµÑÐ¸Ð·Ð°ÑÐ¾Ñ">
            <a:extLst>
              <a:ext uri="{FF2B5EF4-FFF2-40B4-BE49-F238E27FC236}">
                <a16:creationId xmlns:a16="http://schemas.microsoft.com/office/drawing/2014/main" id="{A684582B-192C-495A-9C5B-7F52EC8A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47" t="4758" r="9741" b="4239"/>
          <a:stretch>
            <a:fillRect/>
          </a:stretch>
        </p:blipFill>
        <p:spPr bwMode="auto">
          <a:xfrm>
            <a:off x="7722566" y="3356830"/>
            <a:ext cx="2815063" cy="313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76C8C-259B-432A-A770-D360A7786E54}"/>
              </a:ext>
            </a:extLst>
          </p:cNvPr>
          <p:cNvSpPr txBox="1"/>
          <p:nvPr/>
        </p:nvSpPr>
        <p:spPr>
          <a:xfrm>
            <a:off x="8685202" y="5292526"/>
            <a:ext cx="135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Exo 2" panose="00000800000000000000" pitchFamily="2" charset="-52"/>
                <a:cs typeface="Arial" panose="020B0604020202020204" pitchFamily="34" charset="0"/>
              </a:rPr>
              <a:t>ДКР-1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1D5703-3AB1-44FF-AAAC-D1C181AFBD07}"/>
              </a:ext>
            </a:extLst>
          </p:cNvPr>
          <p:cNvSpPr/>
          <p:nvPr/>
        </p:nvSpPr>
        <p:spPr>
          <a:xfrm>
            <a:off x="10076241" y="5090944"/>
            <a:ext cx="922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Exo 2" panose="00000800000000000000" pitchFamily="2" charset="-52"/>
                <a:cs typeface="Arial" panose="020B0604020202020204" pitchFamily="34" charset="0"/>
              </a:rPr>
              <a:t>ДКР-2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18298D1-8E1A-434B-9478-1EEB6340D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30" y="361748"/>
            <a:ext cx="10182710" cy="921116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Exo 2" panose="00000800000000000000" pitchFamily="2" charset="-52"/>
              </a:rPr>
              <a:t>РЕШЕНИЕ – </a:t>
            </a:r>
            <a:r>
              <a:rPr lang="en-US" altLang="ru-RU" b="1" dirty="0">
                <a:latin typeface="Exo 2" panose="00000800000000000000" pitchFamily="2" charset="-52"/>
              </a:rPr>
              <a:t>TRL 7</a:t>
            </a:r>
            <a:endParaRPr lang="ru-RU" b="1" dirty="0">
              <a:latin typeface="Exo 2" panose="00000800000000000000" pitchFamily="2" charset="-52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4B5A4059-BD6F-4C6D-80F9-A47BC552D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 bwMode="auto">
          <a:xfrm rot="21097212" flipH="1">
            <a:off x="797446" y="2224274"/>
            <a:ext cx="8884343" cy="31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239F0B7A-64D2-4441-AE2F-26CA452E3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288"/>
          <a:stretch/>
        </p:blipFill>
        <p:spPr bwMode="auto">
          <a:xfrm rot="21097212" flipH="1">
            <a:off x="-287882" y="3205613"/>
            <a:ext cx="8884343" cy="316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EDD705-BFC5-431A-957A-B63C8D8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0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D:\ЮФУ\Солерция\презентация\images.jpg">
            <a:extLst>
              <a:ext uri="{FF2B5EF4-FFF2-40B4-BE49-F238E27FC236}">
                <a16:creationId xmlns:a16="http://schemas.microsoft.com/office/drawing/2014/main" id="{B76079FB-2A36-1AD5-A85D-911F3D45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561" y="5089786"/>
            <a:ext cx="172243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D:\ЮФУ\Солерция\презентация\скачанные файлы (2).jpg">
            <a:extLst>
              <a:ext uri="{FF2B5EF4-FFF2-40B4-BE49-F238E27FC236}">
                <a16:creationId xmlns:a16="http://schemas.microsoft.com/office/drawing/2014/main" id="{4AF24DB8-CC1B-FC99-8D66-4969269B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39" y="5281820"/>
            <a:ext cx="14049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54FCB3A-A022-652B-A471-733F1E83D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375" y="74070"/>
            <a:ext cx="11779250" cy="132556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Exo 2" panose="00000800000000000000" pitchFamily="2" charset="-52"/>
                <a:cs typeface="Times New Roman" panose="02020603050405020304" pitchFamily="18" charset="0"/>
              </a:rPr>
              <a:t>КЛИЕНТЫ</a:t>
            </a:r>
          </a:p>
        </p:txBody>
      </p:sp>
      <p:pic>
        <p:nvPicPr>
          <p:cNvPr id="22534" name="Picture 6" descr="D:\ЮФУ\Солерция\презентация\скачанные файлы (2).png">
            <a:extLst>
              <a:ext uri="{FF2B5EF4-FFF2-40B4-BE49-F238E27FC236}">
                <a16:creationId xmlns:a16="http://schemas.microsoft.com/office/drawing/2014/main" id="{92CD4638-77DF-53F5-C9A4-085E015F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84" y="5283931"/>
            <a:ext cx="1016407" cy="12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7155E93-4044-8BCC-34B3-BB91A6CCA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316138"/>
              </p:ext>
            </p:extLst>
          </p:nvPr>
        </p:nvGraphicFramePr>
        <p:xfrm>
          <a:off x="4276401" y="1427046"/>
          <a:ext cx="6228165" cy="34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2536" name="Picture 4" descr="D:\ЮФУ\Солерция\презентация\скачанные файлы (1).jpg">
            <a:extLst>
              <a:ext uri="{FF2B5EF4-FFF2-40B4-BE49-F238E27FC236}">
                <a16:creationId xmlns:a16="http://schemas.microsoft.com/office/drawing/2014/main" id="{65C045EB-D454-5CA8-95CF-59149629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4" y="5278198"/>
            <a:ext cx="14128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5" descr="D:\ЮФУ\Солерция\презентация\скачанные файлы (1).png">
            <a:extLst>
              <a:ext uri="{FF2B5EF4-FFF2-40B4-BE49-F238E27FC236}">
                <a16:creationId xmlns:a16="http://schemas.microsoft.com/office/drawing/2014/main" id="{3DC2F179-603F-3182-42A5-F768AE93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64" y="5301645"/>
            <a:ext cx="930275" cy="133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 descr="D:\ЮФУ\Солерция\презентация\скачанные файлы.png">
            <a:extLst>
              <a:ext uri="{FF2B5EF4-FFF2-40B4-BE49-F238E27FC236}">
                <a16:creationId xmlns:a16="http://schemas.microsoft.com/office/drawing/2014/main" id="{269BE885-2176-440F-A1E7-9DDD63652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61" y="5413190"/>
            <a:ext cx="12636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" descr="D:\ЮФУ\Солерция\презентация\images (1).jpg">
            <a:extLst>
              <a:ext uri="{FF2B5EF4-FFF2-40B4-BE49-F238E27FC236}">
                <a16:creationId xmlns:a16="http://schemas.microsoft.com/office/drawing/2014/main" id="{CF7A7752-3558-0CDF-C447-CDC8D82C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35" y="5308361"/>
            <a:ext cx="136366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AEEEB5-9774-2994-85DC-E42FB2EB264B}"/>
              </a:ext>
            </a:extLst>
          </p:cNvPr>
          <p:cNvSpPr txBox="1"/>
          <p:nvPr/>
        </p:nvSpPr>
        <p:spPr>
          <a:xfrm>
            <a:off x="2736818" y="1670754"/>
            <a:ext cx="148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B0F0"/>
                </a:solidFill>
                <a:latin typeface="Exo 2" panose="00000800000000000000" pitchFamily="2" charset="-52"/>
              </a:rPr>
              <a:t>49%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A44EA-025F-BF3D-D1BD-DD86920D01B9}"/>
              </a:ext>
            </a:extLst>
          </p:cNvPr>
          <p:cNvSpPr txBox="1"/>
          <p:nvPr/>
        </p:nvSpPr>
        <p:spPr>
          <a:xfrm>
            <a:off x="1574085" y="2305229"/>
            <a:ext cx="264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Exo 2 Light" panose="00000400000000000000" pitchFamily="2" charset="-52"/>
              </a:rPr>
              <a:t>НАУЧНЫЕ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E02A3-1148-B316-8EBB-9B15E33DB1DE}"/>
              </a:ext>
            </a:extLst>
          </p:cNvPr>
          <p:cNvSpPr txBox="1"/>
          <p:nvPr/>
        </p:nvSpPr>
        <p:spPr>
          <a:xfrm>
            <a:off x="3851827" y="4066530"/>
            <a:ext cx="102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atin typeface="Exo 2" panose="00000800000000000000" pitchFamily="2" charset="-52"/>
              </a:defRPr>
            </a:lvl1pPr>
          </a:lstStyle>
          <a:p>
            <a:r>
              <a:rPr lang="ru-RU" sz="3200" dirty="0"/>
              <a:t>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03849-C4D7-7D4F-3A97-A9EE5CDF076E}"/>
              </a:ext>
            </a:extLst>
          </p:cNvPr>
          <p:cNvSpPr txBox="1"/>
          <p:nvPr/>
        </p:nvSpPr>
        <p:spPr>
          <a:xfrm>
            <a:off x="2336527" y="4635703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Exo 2 Light" panose="00000400000000000000" pitchFamily="2" charset="-52"/>
              </a:rPr>
              <a:t>ЧАСТНЫХ КОМПАНИЙ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354516-E375-9E44-B6D5-7147A11CEFDC}"/>
              </a:ext>
            </a:extLst>
          </p:cNvPr>
          <p:cNvSpPr txBox="1"/>
          <p:nvPr/>
        </p:nvSpPr>
        <p:spPr>
          <a:xfrm>
            <a:off x="6235722" y="4168102"/>
            <a:ext cx="998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latin typeface="Exo 2" panose="00000800000000000000" pitchFamily="2" charset="-52"/>
              </a:defRPr>
            </a:lvl1pPr>
          </a:lstStyle>
          <a:p>
            <a:r>
              <a:rPr lang="ru-RU" dirty="0"/>
              <a:t>12%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5D2B24-B0F9-0C41-6289-B4A594F43A84}"/>
              </a:ext>
            </a:extLst>
          </p:cNvPr>
          <p:cNvSpPr txBox="1"/>
          <p:nvPr/>
        </p:nvSpPr>
        <p:spPr>
          <a:xfrm>
            <a:off x="6251929" y="4653666"/>
            <a:ext cx="362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Exo 2 Light" panose="00000400000000000000" pitchFamily="2" charset="-52"/>
              </a:rPr>
              <a:t>ГОСУДАРСТВЕННЫЕ СТРУКТУРЫ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ABE30-FDAB-8E81-192F-43326E7B7822}"/>
              </a:ext>
            </a:extLst>
          </p:cNvPr>
          <p:cNvSpPr txBox="1"/>
          <p:nvPr/>
        </p:nvSpPr>
        <p:spPr>
          <a:xfrm>
            <a:off x="7230449" y="1670753"/>
            <a:ext cx="148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Exo 2" panose="00000800000000000000" pitchFamily="2" charset="-52"/>
              </a:rPr>
              <a:t>29%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EB3F6-81A6-E192-6C05-E22CE24827B4}"/>
              </a:ext>
            </a:extLst>
          </p:cNvPr>
          <p:cNvSpPr txBox="1"/>
          <p:nvPr/>
        </p:nvSpPr>
        <p:spPr>
          <a:xfrm>
            <a:off x="7230449" y="2381582"/>
            <a:ext cx="338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Exo 2 Light" panose="00000400000000000000" pitchFamily="2" charset="-52"/>
              </a:rPr>
              <a:t>МЕДИЦИНСКИЕ УЧРЕЖДЕНИЯ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B942A7-79D4-48CD-8229-A478C16E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EC72A2B-9096-1050-3A26-184DC3B7F174}"/>
              </a:ext>
            </a:extLst>
          </p:cNvPr>
          <p:cNvCxnSpPr>
            <a:cxnSpLocks/>
          </p:cNvCxnSpPr>
          <p:nvPr/>
        </p:nvCxnSpPr>
        <p:spPr>
          <a:xfrm>
            <a:off x="3630163" y="2699574"/>
            <a:ext cx="42672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id="{504FEB5A-C916-E6E2-F730-5C61CD9CAD1B}"/>
              </a:ext>
            </a:extLst>
          </p:cNvPr>
          <p:cNvSpPr/>
          <p:nvPr/>
        </p:nvSpPr>
        <p:spPr>
          <a:xfrm>
            <a:off x="2136972" y="2699574"/>
            <a:ext cx="1314450" cy="12763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75897-0B6E-409E-9D1E-D00D28CC52EA}"/>
              </a:ext>
            </a:extLst>
          </p:cNvPr>
          <p:cNvSpPr txBox="1"/>
          <p:nvPr/>
        </p:nvSpPr>
        <p:spPr>
          <a:xfrm>
            <a:off x="200320" y="6169067"/>
            <a:ext cx="780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Exo 2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ПОТРЕБИТЕЛЬ ПЕРЕПЛАЧИВАЕТ ДО 419 480 РУБ. В ГОД </a:t>
            </a:r>
            <a:r>
              <a:rPr lang="ru-RU" sz="1400" dirty="0">
                <a:latin typeface="Exo 2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ПО ДАННЫМ </a:t>
            </a:r>
            <a:r>
              <a:rPr lang="ru-RU" sz="1400" kern="100" dirty="0">
                <a:latin typeface="Exo 2 Light" panose="00000400000000000000" pitchFamily="2" charset="-52"/>
                <a:ea typeface="Tahoma" panose="020B0604030504040204" pitchFamily="34" charset="0"/>
                <a:cs typeface="Tahoma" panose="020B0604030504040204" pitchFamily="34" charset="0"/>
              </a:rPr>
              <a:t>ГОДОВЫХ ОБЗОРОВ РЫНКОВ БИЗНЕССТАТ https://businesstat.ru/</a:t>
            </a:r>
            <a:endParaRPr lang="ru-RU" sz="1600" b="1" dirty="0">
              <a:solidFill>
                <a:srgbClr val="C00000"/>
              </a:solidFill>
              <a:latin typeface="Exo 2 Light" panose="00000400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F5A2C31-F482-7A0E-8950-13C484C521DD}"/>
              </a:ext>
            </a:extLst>
          </p:cNvPr>
          <p:cNvSpPr/>
          <p:nvPr/>
        </p:nvSpPr>
        <p:spPr>
          <a:xfrm>
            <a:off x="1251147" y="1844675"/>
            <a:ext cx="3187503" cy="31686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C243417-A7E0-2276-8867-BE9421D49182}"/>
              </a:ext>
            </a:extLst>
          </p:cNvPr>
          <p:cNvSpPr/>
          <p:nvPr/>
        </p:nvSpPr>
        <p:spPr>
          <a:xfrm>
            <a:off x="200320" y="854075"/>
            <a:ext cx="5187753" cy="514985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A071B11-AD6C-C2D5-566B-C222F051C6A4}"/>
              </a:ext>
            </a:extLst>
          </p:cNvPr>
          <p:cNvCxnSpPr>
            <a:cxnSpLocks/>
          </p:cNvCxnSpPr>
          <p:nvPr/>
        </p:nvCxnSpPr>
        <p:spPr>
          <a:xfrm flipV="1">
            <a:off x="4343400" y="3975924"/>
            <a:ext cx="3553963" cy="1352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4CA4CB3-6A60-29E1-53EA-7164520BBF4D}"/>
              </a:ext>
            </a:extLst>
          </p:cNvPr>
          <p:cNvCxnSpPr>
            <a:cxnSpLocks/>
          </p:cNvCxnSpPr>
          <p:nvPr/>
        </p:nvCxnSpPr>
        <p:spPr>
          <a:xfrm>
            <a:off x="4239763" y="5584825"/>
            <a:ext cx="36576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A24882E-BBD8-6750-A4DD-18D5B60D4171}"/>
              </a:ext>
            </a:extLst>
          </p:cNvPr>
          <p:cNvCxnSpPr>
            <a:cxnSpLocks/>
          </p:cNvCxnSpPr>
          <p:nvPr/>
        </p:nvCxnSpPr>
        <p:spPr>
          <a:xfrm flipV="1">
            <a:off x="3234876" y="2699711"/>
            <a:ext cx="395287" cy="22479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74D16B5-71F8-49BD-B2D2-0000FDB6200E}"/>
              </a:ext>
            </a:extLst>
          </p:cNvPr>
          <p:cNvSpPr txBox="1"/>
          <p:nvPr/>
        </p:nvSpPr>
        <p:spPr>
          <a:xfrm>
            <a:off x="2120237" y="3106916"/>
            <a:ext cx="138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Exo 2 Light" panose="00000400000000000000" pitchFamily="2" charset="-52"/>
              </a:rPr>
              <a:t>50 ЛАБ</a:t>
            </a:r>
          </a:p>
          <a:p>
            <a:pPr algn="ctr"/>
            <a:r>
              <a:rPr lang="ru-RU" sz="1200" b="1" dirty="0">
                <a:latin typeface="Exo 2 Light" panose="00000400000000000000" pitchFamily="2" charset="-52"/>
              </a:rPr>
              <a:t>РОСТОВ-НА-ДОНУ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3C26E-FB8A-6B88-75CA-6C3977494AD5}"/>
              </a:ext>
            </a:extLst>
          </p:cNvPr>
          <p:cNvSpPr txBox="1"/>
          <p:nvPr/>
        </p:nvSpPr>
        <p:spPr>
          <a:xfrm>
            <a:off x="1985657" y="4202899"/>
            <a:ext cx="171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Exo 2 Light" panose="00000400000000000000" pitchFamily="2" charset="-52"/>
              </a:rPr>
              <a:t>450 ЛАБ</a:t>
            </a:r>
          </a:p>
          <a:p>
            <a:pPr algn="ctr"/>
            <a:r>
              <a:rPr lang="ru-RU" sz="1200" b="1" dirty="0">
                <a:latin typeface="Exo 2 Light" panose="00000400000000000000" pitchFamily="2" charset="-52"/>
              </a:rPr>
              <a:t>РОСТОВСКАЯ ОБЛАСТЬ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B29D1A-A48A-C390-CB16-C643858E44C3}"/>
              </a:ext>
            </a:extLst>
          </p:cNvPr>
          <p:cNvSpPr txBox="1"/>
          <p:nvPr/>
        </p:nvSpPr>
        <p:spPr>
          <a:xfrm>
            <a:off x="1650710" y="5238165"/>
            <a:ext cx="228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Exo 2 Light" panose="00000400000000000000" pitchFamily="2" charset="-52"/>
              </a:rPr>
              <a:t>2100 ЛАБ</a:t>
            </a:r>
          </a:p>
          <a:p>
            <a:pPr algn="ctr"/>
            <a:r>
              <a:rPr lang="ru-RU" sz="1200" b="1" dirty="0">
                <a:latin typeface="Exo 2 Light" panose="00000400000000000000" pitchFamily="2" charset="-52"/>
              </a:rPr>
              <a:t>КРУПНЕЙШИЕ ГОРОДА РОССИИ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2AC12-BD62-F1A6-6057-BD0B2BC47E9A}"/>
              </a:ext>
            </a:extLst>
          </p:cNvPr>
          <p:cNvSpPr txBox="1"/>
          <p:nvPr/>
        </p:nvSpPr>
        <p:spPr>
          <a:xfrm flipH="1">
            <a:off x="7897363" y="2070240"/>
            <a:ext cx="3657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Exo 2" panose="00000800000000000000" pitchFamily="2" charset="-52"/>
              </a:rPr>
              <a:t>2,9 </a:t>
            </a:r>
            <a:r>
              <a:rPr lang="ru-RU" sz="3200" dirty="0">
                <a:latin typeface="Exo 2 Light" panose="00000400000000000000" pitchFamily="2" charset="-52"/>
              </a:rPr>
              <a:t>МЛН РУБ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ABBA62-96AB-70D8-31DD-B5841766325B}"/>
              </a:ext>
            </a:extLst>
          </p:cNvPr>
          <p:cNvSpPr txBox="1"/>
          <p:nvPr/>
        </p:nvSpPr>
        <p:spPr>
          <a:xfrm flipH="1">
            <a:off x="7897362" y="3387937"/>
            <a:ext cx="4094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Exo 2" panose="00000800000000000000" pitchFamily="2" charset="-52"/>
              </a:rPr>
              <a:t>24,3 </a:t>
            </a:r>
            <a:r>
              <a:rPr lang="ru-RU" sz="3200" dirty="0">
                <a:latin typeface="Exo 2 Light" panose="00000400000000000000" pitchFamily="2" charset="-52"/>
              </a:rPr>
              <a:t>МЛН РУБ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D20D04-65C4-5E2D-2455-BF8826A36922}"/>
              </a:ext>
            </a:extLst>
          </p:cNvPr>
          <p:cNvSpPr txBox="1"/>
          <p:nvPr/>
        </p:nvSpPr>
        <p:spPr>
          <a:xfrm flipH="1">
            <a:off x="7897361" y="4922638"/>
            <a:ext cx="4294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Exo 2" panose="00000800000000000000" pitchFamily="2" charset="-52"/>
              </a:rPr>
              <a:t>118,9 </a:t>
            </a:r>
            <a:r>
              <a:rPr lang="ru-RU" sz="3200" dirty="0">
                <a:latin typeface="Exo 2 Light" panose="00000400000000000000" pitchFamily="2" charset="-52"/>
              </a:rPr>
              <a:t>МЛН РУБ</a:t>
            </a:r>
          </a:p>
        </p:txBody>
      </p:sp>
      <p:graphicFrame>
        <p:nvGraphicFramePr>
          <p:cNvPr id="30" name="Схема 29">
            <a:extLst>
              <a:ext uri="{FF2B5EF4-FFF2-40B4-BE49-F238E27FC236}">
                <a16:creationId xmlns:a16="http://schemas.microsoft.com/office/drawing/2014/main" id="{3E71AEB4-C748-C2DC-B4CB-7A10754E8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941390"/>
              </p:ext>
            </p:extLst>
          </p:nvPr>
        </p:nvGraphicFramePr>
        <p:xfrm>
          <a:off x="5075501" y="856886"/>
          <a:ext cx="3037339" cy="814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B35361D3-5026-539F-22D7-AA9440EAB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375" y="-172090"/>
            <a:ext cx="11779250" cy="132556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Exo 2" panose="00000800000000000000" pitchFamily="2" charset="-52"/>
                <a:cs typeface="Times New Roman" panose="02020603050405020304" pitchFamily="18" charset="0"/>
              </a:rPr>
              <a:t>АНАЛИЗ РЫНКА</a:t>
            </a:r>
            <a:endParaRPr lang="ru-RU" sz="3200" b="1" dirty="0">
              <a:latin typeface="Exo 2" panose="000008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104883-67F1-4E48-AB7E-6A5CBE56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D0575BC-504E-420F-B60F-464D34DCBF13}"/>
              </a:ext>
            </a:extLst>
          </p:cNvPr>
          <p:cNvSpPr/>
          <p:nvPr/>
        </p:nvSpPr>
        <p:spPr>
          <a:xfrm>
            <a:off x="8384345" y="0"/>
            <a:ext cx="3807655" cy="11079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2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BB880-88C9-40BB-BADD-E9C3A06E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36525"/>
            <a:ext cx="10991849" cy="868950"/>
          </a:xfrm>
        </p:spPr>
        <p:txBody>
          <a:bodyPr/>
          <a:lstStyle/>
          <a:p>
            <a:pPr algn="ctr"/>
            <a:r>
              <a:rPr lang="ru-RU" b="1" dirty="0">
                <a:latin typeface="Exo 2" panose="00000800000000000000" pitchFamily="2" charset="-52"/>
              </a:rPr>
              <a:t>КОНКУРЕНТНЫЙ АНАЛИЗ</a:t>
            </a:r>
          </a:p>
        </p:txBody>
      </p:sp>
      <p:graphicFrame>
        <p:nvGraphicFramePr>
          <p:cNvPr id="5" name="Таблица 3">
            <a:extLst>
              <a:ext uri="{FF2B5EF4-FFF2-40B4-BE49-F238E27FC236}">
                <a16:creationId xmlns:a16="http://schemas.microsoft.com/office/drawing/2014/main" id="{20284773-09A2-469C-A80B-DA4747443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25740"/>
              </p:ext>
            </p:extLst>
          </p:nvPr>
        </p:nvGraphicFramePr>
        <p:xfrm>
          <a:off x="1" y="1209915"/>
          <a:ext cx="12191999" cy="4937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3882">
                  <a:extLst>
                    <a:ext uri="{9D8B030D-6E8A-4147-A177-3AD203B41FA5}">
                      <a16:colId xmlns:a16="http://schemas.microsoft.com/office/drawing/2014/main" val="1800723914"/>
                    </a:ext>
                  </a:extLst>
                </a:gridCol>
                <a:gridCol w="1631852">
                  <a:extLst>
                    <a:ext uri="{9D8B030D-6E8A-4147-A177-3AD203B41FA5}">
                      <a16:colId xmlns:a16="http://schemas.microsoft.com/office/drawing/2014/main" val="3177207973"/>
                    </a:ext>
                  </a:extLst>
                </a:gridCol>
                <a:gridCol w="1730327">
                  <a:extLst>
                    <a:ext uri="{9D8B030D-6E8A-4147-A177-3AD203B41FA5}">
                      <a16:colId xmlns:a16="http://schemas.microsoft.com/office/drawing/2014/main" val="7656800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995371614"/>
                    </a:ext>
                  </a:extLst>
                </a:gridCol>
                <a:gridCol w="1730326">
                  <a:extLst>
                    <a:ext uri="{9D8B030D-6E8A-4147-A177-3AD203B41FA5}">
                      <a16:colId xmlns:a16="http://schemas.microsoft.com/office/drawing/2014/main" val="2159420709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3302689804"/>
                    </a:ext>
                  </a:extLst>
                </a:gridCol>
                <a:gridCol w="1641231">
                  <a:extLst>
                    <a:ext uri="{9D8B030D-6E8A-4147-A177-3AD203B41FA5}">
                      <a16:colId xmlns:a16="http://schemas.microsoft.com/office/drawing/2014/main" val="1721775342"/>
                    </a:ext>
                  </a:extLst>
                </a:gridCol>
              </a:tblGrid>
              <a:tr h="126108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НАШЕ РЕШЕНИЕ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DNA-EXITUSPLUS, APPLICHEM</a:t>
                      </a:r>
                    </a:p>
                    <a:p>
                      <a:pPr algn="ctr"/>
                      <a:endParaRPr lang="ru-RU" sz="1800" b="0" dirty="0">
                        <a:latin typeface="Exo 2 Light" panose="00000400000000000000" pitchFamily="2" charset="-5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Exo 2 Light" panose="00000400000000000000" pitchFamily="2" charset="-52"/>
                          <a:ea typeface="+mn-ea"/>
                          <a:cs typeface="Arial" panose="020B0604020202020204" pitchFamily="34" charset="0"/>
                        </a:rPr>
                        <a:t>DNA DECONTAMINAT REAGENT,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Exo 2 Light" panose="00000400000000000000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Exo 2 Light" panose="00000400000000000000" pitchFamily="2" charset="-52"/>
                          <a:ea typeface="+mn-ea"/>
                          <a:cs typeface="Arial" panose="020B0604020202020204" pitchFamily="34" charset="0"/>
                        </a:rPr>
                        <a:t>SIGMA-ALDRICH</a:t>
                      </a:r>
                      <a:endParaRPr lang="ru-RU" sz="1800" b="0" dirty="0">
                        <a:latin typeface="Exo 2 Light" panose="00000400000000000000" pitchFamily="2" charset="-5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DNARID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, БИОМЕД ИННОВАЦИИ </a:t>
                      </a:r>
                      <a:endParaRPr kumimoji="0" lang="en-JM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Exo 2 Light" panose="00000400000000000000" pitchFamily="2" charset="-52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800" b="0" dirty="0">
                        <a:latin typeface="Exo 2 Light" panose="00000400000000000000" pitchFamily="2" charset="-5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ВОДА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РАСТВОР ГИПОХЛОРИТА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036702"/>
                  </a:ext>
                </a:extLst>
              </a:tr>
              <a:tr h="78779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СПОСОБНОСТЬ РАЗРУШАТЬ КЛЕТКИ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52744"/>
                  </a:ext>
                </a:extLst>
              </a:tr>
              <a:tr h="80185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ГИДРОЛИЗ ДНК/РАЗРУШЕНИЕ ПЦР ПРОДУКТОВ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Exo 2 Light" panose="00000400000000000000" pitchFamily="2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Exo 2 Light" panose="00000400000000000000" pitchFamily="2" charset="-52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Exo 2 Light" panose="00000400000000000000" pitchFamily="2" charset="-52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kern="120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800" b="0" kern="1200" dirty="0">
                        <a:solidFill>
                          <a:srgbClr val="C00000"/>
                        </a:solidFill>
                        <a:latin typeface="Exo 2 Light" panose="00000400000000000000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119776"/>
                  </a:ext>
                </a:extLst>
              </a:tr>
              <a:tr h="722369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ИСПОЛЬЗОВАНИЕ С МЕТАЛЛАМИ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  <a:endParaRPr lang="ru-RU" sz="1800" b="0" dirty="0">
                        <a:solidFill>
                          <a:srgbClr val="C00000"/>
                        </a:solidFill>
                        <a:latin typeface="Exo 2 Light" panose="00000400000000000000" pitchFamily="2" charset="-5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84663"/>
                  </a:ext>
                </a:extLst>
              </a:tr>
              <a:tr h="70338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СТРАНА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США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273952"/>
                  </a:ext>
                </a:extLst>
              </a:tr>
              <a:tr h="66071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ЦЕНА, РУБ. ЗА 250 МЛ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5210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C00000"/>
                          </a:solidFill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Exo 2 Light" panose="00000400000000000000" pitchFamily="2" charset="-52"/>
                          <a:cs typeface="Arial" panose="020B0604020202020204" pitchFamily="34" charset="0"/>
                        </a:rPr>
                        <a:t>18,50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898763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BBE1A2-C048-4457-8455-895361FF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F467BA-F859-1CFE-B4E4-256B9A6D8964}"/>
              </a:ext>
            </a:extLst>
          </p:cNvPr>
          <p:cNvSpPr/>
          <p:nvPr/>
        </p:nvSpPr>
        <p:spPr>
          <a:xfrm>
            <a:off x="265923" y="976544"/>
            <a:ext cx="5638800" cy="58814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99227-6CC6-4127-B249-53BA1B40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23" y="67215"/>
            <a:ext cx="10768818" cy="1002301"/>
          </a:xfrm>
        </p:spPr>
        <p:txBody>
          <a:bodyPr>
            <a:normAutofit/>
          </a:bodyPr>
          <a:lstStyle/>
          <a:p>
            <a:r>
              <a:rPr lang="ru-RU" altLang="ru-RU" b="1" dirty="0">
                <a:latin typeface="Exo 2" panose="00000800000000000000" pitchFamily="2" charset="-52"/>
              </a:rPr>
              <a:t>ИНТЕЛЛЕКТУАЛЬНАЯ СОБСТВЕННОСТЬ</a:t>
            </a:r>
            <a:endParaRPr lang="ru-RU" b="1" dirty="0">
              <a:latin typeface="Exo 2" panose="00000800000000000000" pitchFamily="2" charset="-52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ACF3B60-8A58-4948-A0BB-2B50721DC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19947"/>
          <a:stretch/>
        </p:blipFill>
        <p:spPr bwMode="auto">
          <a:xfrm>
            <a:off x="647909" y="1276140"/>
            <a:ext cx="525681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D3AF0-F6C3-46D2-AD1D-B274AA0639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588" t="57004" r="27163" b="23387"/>
          <a:stretch/>
        </p:blipFill>
        <p:spPr>
          <a:xfrm>
            <a:off x="648477" y="5264424"/>
            <a:ext cx="5447523" cy="143883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396741-94D3-41BF-B396-09100472DC72}"/>
              </a:ext>
            </a:extLst>
          </p:cNvPr>
          <p:cNvSpPr/>
          <p:nvPr/>
        </p:nvSpPr>
        <p:spPr>
          <a:xfrm>
            <a:off x="5904723" y="1471166"/>
            <a:ext cx="58300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altLang="en-US" sz="2400" b="1" dirty="0">
                <a:latin typeface="Exo 2" panose="000008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Патент </a:t>
            </a:r>
            <a:r>
              <a:rPr lang="ru-RU" altLang="en-US" sz="2400" dirty="0">
                <a:latin typeface="Exo 2 Light" panose="000004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«Композиция для удаления ДНК и/или РНК-содержащего биологического материала (варианты)»</a:t>
            </a:r>
          </a:p>
          <a:p>
            <a:pPr indent="457200" algn="just"/>
            <a:endParaRPr lang="ru-RU" altLang="en-US" sz="2400" dirty="0">
              <a:latin typeface="Exo 2 Light" panose="000004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endParaRPr lang="ru-RU" altLang="en-US" sz="2400" dirty="0">
              <a:latin typeface="Exo 2 Light" panose="000004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 algn="just"/>
            <a:r>
              <a:rPr lang="ru-RU" altLang="en-US" sz="2400" dirty="0">
                <a:latin typeface="Exo 2 Light" panose="00000400000000000000" pitchFamily="2" charset="-52"/>
                <a:ea typeface="Calibri" panose="020F0502020204030204" pitchFamily="34" charset="0"/>
                <a:cs typeface="Arial" panose="020B0604020202020204" pitchFamily="34" charset="0"/>
              </a:rPr>
              <a:t>Планы:</a:t>
            </a:r>
          </a:p>
          <a:p>
            <a:pPr indent="457200" algn="just"/>
            <a:r>
              <a:rPr lang="ru-RU" sz="2400" b="1" dirty="0">
                <a:latin typeface="Exo 2" panose="00000800000000000000" pitchFamily="2" charset="-52"/>
                <a:cs typeface="Arial" panose="020B0604020202020204" pitchFamily="34" charset="0"/>
              </a:rPr>
              <a:t>Получение регистрационного свидетельства на медицинское изделие </a:t>
            </a:r>
            <a:r>
              <a:rPr lang="ru-RU" sz="2400" dirty="0">
                <a:latin typeface="Exo 2 Light" panose="00000400000000000000" pitchFamily="2" charset="-52"/>
                <a:cs typeface="Arial" panose="020B0604020202020204" pitchFamily="34" charset="0"/>
              </a:rPr>
              <a:t>и реализация в медицинских учреждениях</a:t>
            </a:r>
            <a:endParaRPr lang="ru-RU" altLang="en-US" sz="2400" dirty="0">
              <a:latin typeface="Exo 2 Light" panose="00000400000000000000" pitchFamily="2" charset="-52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DA3B3-A3E7-42F4-A76B-CFC765B4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1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A17E7-8673-4D9F-8CBD-89B23F22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07" y="7115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Exo 2" panose="00000800000000000000" pitchFamily="2" charset="-52"/>
              </a:rPr>
              <a:t>ДОРОЖНАЯ КАРТА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588F437-B675-4EF8-87BF-C095369DA052}"/>
              </a:ext>
            </a:extLst>
          </p:cNvPr>
          <p:cNvCxnSpPr>
            <a:cxnSpLocks/>
          </p:cNvCxnSpPr>
          <p:nvPr/>
        </p:nvCxnSpPr>
        <p:spPr>
          <a:xfrm>
            <a:off x="239349" y="5733256"/>
            <a:ext cx="11329259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8D8E3E-7694-4C3C-A48C-A08E903ED82D}"/>
              </a:ext>
            </a:extLst>
          </p:cNvPr>
          <p:cNvSpPr txBox="1"/>
          <p:nvPr/>
        </p:nvSpPr>
        <p:spPr>
          <a:xfrm>
            <a:off x="351078" y="3772394"/>
            <a:ext cx="1073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ПОБЕДА </a:t>
            </a:r>
          </a:p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СТАРТ-1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95F3A-778D-4CE6-8CA0-4A40405EAB52}"/>
              </a:ext>
            </a:extLst>
          </p:cNvPr>
          <p:cNvSpPr txBox="1"/>
          <p:nvPr/>
        </p:nvSpPr>
        <p:spPr>
          <a:xfrm>
            <a:off x="6879223" y="3699078"/>
            <a:ext cx="10179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ЗАЯВКА </a:t>
            </a:r>
          </a:p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СТАРТ-2</a:t>
            </a:r>
          </a:p>
          <a:p>
            <a:endParaRPr lang="ru-RU" sz="1600" dirty="0">
              <a:latin typeface="Exo 2 Light" panose="000004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AAD3EB-9D52-4DEE-87DA-B15E0BDA6D91}"/>
              </a:ext>
            </a:extLst>
          </p:cNvPr>
          <p:cNvSpPr txBox="1"/>
          <p:nvPr/>
        </p:nvSpPr>
        <p:spPr>
          <a:xfrm>
            <a:off x="1653183" y="3766843"/>
            <a:ext cx="281138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СОЗДАНИЕ МИП</a:t>
            </a:r>
          </a:p>
          <a:p>
            <a:r>
              <a:rPr lang="ru-RU" dirty="0">
                <a:latin typeface="Exo 2 Light" panose="00000400000000000000" pitchFamily="2" charset="-52"/>
                <a:cs typeface="Arial" panose="020B0604020202020204" pitchFamily="34" charset="0"/>
              </a:rPr>
              <a:t>-ПРИВЛЕЧЕНИЕ НОВЫХ </a:t>
            </a:r>
          </a:p>
          <a:p>
            <a:r>
              <a:rPr lang="ru-RU" dirty="0">
                <a:latin typeface="Exo 2 Light" panose="00000400000000000000" pitchFamily="2" charset="-52"/>
                <a:cs typeface="Arial" panose="020B0604020202020204" pitchFamily="34" charset="0"/>
              </a:rPr>
              <a:t>СПЕЦИАЛИСТОВ,</a:t>
            </a:r>
          </a:p>
          <a:p>
            <a:r>
              <a:rPr lang="ru-RU" dirty="0">
                <a:latin typeface="Exo 2 Light" panose="00000400000000000000" pitchFamily="2" charset="-52"/>
                <a:cs typeface="Arial" panose="020B0604020202020204" pitchFamily="34" charset="0"/>
              </a:rPr>
              <a:t>-СОЗДАНИЕ САЙТА ПРОДАЖ</a:t>
            </a:r>
          </a:p>
          <a:p>
            <a:endParaRPr lang="ru-RU" sz="1600" dirty="0">
              <a:latin typeface="Exo 2 Light" panose="000004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9474C-45C7-4D43-9CDE-64305256E2FA}"/>
              </a:ext>
            </a:extLst>
          </p:cNvPr>
          <p:cNvSpPr txBox="1"/>
          <p:nvPr/>
        </p:nvSpPr>
        <p:spPr>
          <a:xfrm>
            <a:off x="4248890" y="3721460"/>
            <a:ext cx="240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ВЫХОД НА РЫНОК</a:t>
            </a:r>
            <a:r>
              <a:rPr lang="ru-RU" dirty="0">
                <a:latin typeface="Exo 2 Light" panose="00000400000000000000" pitchFamily="2" charset="-52"/>
                <a:cs typeface="Arial" panose="020B0604020202020204" pitchFamily="34" charset="0"/>
              </a:rPr>
              <a:t>, ПОЛУЧЕНИЕ РЕГИСТРАЦИОННОГО СВИДЕТЕЛЬСТВА НА </a:t>
            </a:r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МЕДИЦИНСКОЕ ИЗДЕЛИЕ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2C473-1554-43AA-8E11-134EBCF786F0}"/>
              </a:ext>
            </a:extLst>
          </p:cNvPr>
          <p:cNvSpPr txBox="1"/>
          <p:nvPr/>
        </p:nvSpPr>
        <p:spPr>
          <a:xfrm>
            <a:off x="8324922" y="3731466"/>
            <a:ext cx="18261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ПРОДАЖА ФРАНШИЗЫ</a:t>
            </a:r>
          </a:p>
          <a:p>
            <a:endParaRPr lang="ru-RU" sz="1600" dirty="0">
              <a:latin typeface="Exo 2 Light" panose="000004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21D99-A27B-4F90-A18A-9E20F267551D}"/>
              </a:ext>
            </a:extLst>
          </p:cNvPr>
          <p:cNvSpPr txBox="1"/>
          <p:nvPr/>
        </p:nvSpPr>
        <p:spPr>
          <a:xfrm>
            <a:off x="10005228" y="3687387"/>
            <a:ext cx="19663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Exo 2 Light" panose="00000400000000000000" pitchFamily="2" charset="-52"/>
                <a:cs typeface="Arial" panose="020B0604020202020204" pitchFamily="34" charset="0"/>
              </a:rPr>
              <a:t>ВЫХОД НА </a:t>
            </a:r>
            <a:r>
              <a:rPr lang="ru-RU" b="1" dirty="0">
                <a:latin typeface="Exo 2 Light" panose="00000400000000000000" pitchFamily="2" charset="-52"/>
                <a:cs typeface="Arial" panose="020B0604020202020204" pitchFamily="34" charset="0"/>
              </a:rPr>
              <a:t>МИРОВОЙ РЫНОК</a:t>
            </a:r>
          </a:p>
          <a:p>
            <a:endParaRPr lang="ru-RU" sz="1600" dirty="0">
              <a:latin typeface="Exo 2 Light" panose="00000400000000000000" pitchFamily="2" charset="-52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2DDDA84-49FD-4C39-9E07-9E3FD11308EC}"/>
              </a:ext>
            </a:extLst>
          </p:cNvPr>
          <p:cNvCxnSpPr>
            <a:cxnSpLocks/>
          </p:cNvCxnSpPr>
          <p:nvPr/>
        </p:nvCxnSpPr>
        <p:spPr>
          <a:xfrm>
            <a:off x="719403" y="5733257"/>
            <a:ext cx="0" cy="2472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0D7251-606D-4EC9-A41C-B5676FCAE218}"/>
              </a:ext>
            </a:extLst>
          </p:cNvPr>
          <p:cNvSpPr txBox="1"/>
          <p:nvPr/>
        </p:nvSpPr>
        <p:spPr>
          <a:xfrm>
            <a:off x="284257" y="5990285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Exo 2" panose="00000800000000000000" pitchFamily="2" charset="-52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7D07AE-3F06-4D91-A1C4-143C8E918F4C}"/>
              </a:ext>
            </a:extLst>
          </p:cNvPr>
          <p:cNvSpPr/>
          <p:nvPr/>
        </p:nvSpPr>
        <p:spPr>
          <a:xfrm>
            <a:off x="4670809" y="6006354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Exo 2" panose="00000800000000000000" pitchFamily="2" charset="-52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C85574-DAAA-4362-A418-D97579200B65}"/>
              </a:ext>
            </a:extLst>
          </p:cNvPr>
          <p:cNvSpPr/>
          <p:nvPr/>
        </p:nvSpPr>
        <p:spPr>
          <a:xfrm>
            <a:off x="6997686" y="6000100"/>
            <a:ext cx="1051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Exo 2" panose="00000800000000000000" pitchFamily="2" charset="-52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03D7CDF-DE63-4A64-B98F-D28DB8BA02CF}"/>
              </a:ext>
            </a:extLst>
          </p:cNvPr>
          <p:cNvSpPr/>
          <p:nvPr/>
        </p:nvSpPr>
        <p:spPr>
          <a:xfrm>
            <a:off x="8693052" y="5988862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Exo 2" panose="00000800000000000000" pitchFamily="2" charset="-52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E508146-6175-4B5B-8D7C-DA94FD58EF56}"/>
              </a:ext>
            </a:extLst>
          </p:cNvPr>
          <p:cNvSpPr/>
          <p:nvPr/>
        </p:nvSpPr>
        <p:spPr>
          <a:xfrm>
            <a:off x="10071216" y="6000100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Exo 2" panose="00000800000000000000" pitchFamily="2" charset="-52"/>
                <a:cs typeface="Arial" panose="020B0604020202020204" pitchFamily="34" charset="0"/>
              </a:rPr>
              <a:t>2027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F9736A-AFBD-44E0-8636-EC8C4753B538}"/>
              </a:ext>
            </a:extLst>
          </p:cNvPr>
          <p:cNvSpPr txBox="1"/>
          <p:nvPr/>
        </p:nvSpPr>
        <p:spPr>
          <a:xfrm>
            <a:off x="2183630" y="5990285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Exo 2" panose="00000800000000000000" pitchFamily="2" charset="-52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33D36A52-E741-4D37-B088-1728B4C5A45E}"/>
              </a:ext>
            </a:extLst>
          </p:cNvPr>
          <p:cNvCxnSpPr>
            <a:cxnSpLocks/>
          </p:cNvCxnSpPr>
          <p:nvPr/>
        </p:nvCxnSpPr>
        <p:spPr>
          <a:xfrm>
            <a:off x="2568581" y="5733257"/>
            <a:ext cx="0" cy="2472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57D20AE-65F5-41D7-86F5-AB0C093F4334}"/>
              </a:ext>
            </a:extLst>
          </p:cNvPr>
          <p:cNvCxnSpPr>
            <a:cxnSpLocks/>
          </p:cNvCxnSpPr>
          <p:nvPr/>
        </p:nvCxnSpPr>
        <p:spPr>
          <a:xfrm>
            <a:off x="5135893" y="5743073"/>
            <a:ext cx="0" cy="2472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1387FDF-1DC4-4FEB-902F-C8211D56A0CA}"/>
              </a:ext>
            </a:extLst>
          </p:cNvPr>
          <p:cNvCxnSpPr>
            <a:cxnSpLocks/>
          </p:cNvCxnSpPr>
          <p:nvPr/>
        </p:nvCxnSpPr>
        <p:spPr>
          <a:xfrm>
            <a:off x="7447187" y="5743073"/>
            <a:ext cx="0" cy="2472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571272F-ABFE-4910-A307-18C7EBE97C98}"/>
              </a:ext>
            </a:extLst>
          </p:cNvPr>
          <p:cNvCxnSpPr>
            <a:cxnSpLocks/>
          </p:cNvCxnSpPr>
          <p:nvPr/>
        </p:nvCxnSpPr>
        <p:spPr>
          <a:xfrm>
            <a:off x="9200239" y="5760962"/>
            <a:ext cx="0" cy="2472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5189D0C-E2AE-438C-B8DF-7E7C9169B32E}"/>
              </a:ext>
            </a:extLst>
          </p:cNvPr>
          <p:cNvCxnSpPr>
            <a:cxnSpLocks/>
          </p:cNvCxnSpPr>
          <p:nvPr/>
        </p:nvCxnSpPr>
        <p:spPr>
          <a:xfrm>
            <a:off x="10512489" y="5760962"/>
            <a:ext cx="0" cy="24721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1CCB01-823B-4376-A336-3AA37B5C4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8</a:t>
            </a:fld>
            <a:endParaRPr lang="ru-RU"/>
          </a:p>
        </p:txBody>
      </p:sp>
      <p:pic>
        <p:nvPicPr>
          <p:cNvPr id="31" name="Picture 6" descr="трофей, победа, чемпион значок в Line Color Mix Vol.4 Icons">
            <a:extLst>
              <a:ext uri="{FF2B5EF4-FFF2-40B4-BE49-F238E27FC236}">
                <a16:creationId xmlns:a16="http://schemas.microsoft.com/office/drawing/2014/main" id="{AC083DCD-27AD-4B4D-B47D-CE6CC9C9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" y="1937838"/>
            <a:ext cx="1764580" cy="17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медицинские, проверить, согласен, отмечает, термины значок">
            <a:extLst>
              <a:ext uri="{FF2B5EF4-FFF2-40B4-BE49-F238E27FC236}">
                <a16:creationId xmlns:a16="http://schemas.microsoft.com/office/drawing/2014/main" id="{7D408BF0-E017-495D-AADB-E3996EC57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31" y="1955609"/>
            <a:ext cx="1755469" cy="175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брелок, кабель USB значок">
            <a:extLst>
              <a:ext uri="{FF2B5EF4-FFF2-40B4-BE49-F238E27FC236}">
                <a16:creationId xmlns:a16="http://schemas.microsoft.com/office/drawing/2014/main" id="{64D44548-8F06-4FC3-9436-0A161784B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996" y="1904677"/>
            <a:ext cx="1755467" cy="17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цель значок">
            <a:extLst>
              <a:ext uri="{FF2B5EF4-FFF2-40B4-BE49-F238E27FC236}">
                <a16:creationId xmlns:a16="http://schemas.microsoft.com/office/drawing/2014/main" id="{60DDCC54-681B-4056-8841-9519808E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51" y="1922399"/>
            <a:ext cx="1755468" cy="175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параметры колеса, конфигурации значок">
            <a:extLst>
              <a:ext uri="{FF2B5EF4-FFF2-40B4-BE49-F238E27FC236}">
                <a16:creationId xmlns:a16="http://schemas.microsoft.com/office/drawing/2014/main" id="{15F427A2-9C72-414E-9584-A86EB7A7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894">
            <a:off x="3072000" y="2008082"/>
            <a:ext cx="987208" cy="9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платежа, купюры, доллары, деньги значок">
            <a:extLst>
              <a:ext uri="{FF2B5EF4-FFF2-40B4-BE49-F238E27FC236}">
                <a16:creationId xmlns:a16="http://schemas.microsoft.com/office/drawing/2014/main" id="{60214C73-B4DC-41E6-BACE-7C69BDE4F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09" y="1980363"/>
            <a:ext cx="1653949" cy="165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параметры колеса, конфигурации значок">
            <a:extLst>
              <a:ext uri="{FF2B5EF4-FFF2-40B4-BE49-F238E27FC236}">
                <a16:creationId xmlns:a16="http://schemas.microsoft.com/office/drawing/2014/main" id="{6063273E-8242-4C28-A6B0-9D7CED14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58" y="2288782"/>
            <a:ext cx="1418543" cy="14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41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811F8D-6453-4FBB-89CE-0CD222E52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6167"/>
            <a:ext cx="5359791" cy="53597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4F63B-9304-451E-9E77-709A075C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37" y="47218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0B0F0"/>
                </a:solidFill>
                <a:latin typeface="Exo 2" panose="00000800000000000000" pitchFamily="2" charset="-52"/>
              </a:rPr>
              <a:t>ЧТО НАМ НУЖНО СЕЙЧАС?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F4A5F5-813C-483E-B8EB-C9FBAF41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D685-2EAB-4BA6-A832-E6A4B0963DF3}" type="slidenum">
              <a:rPr lang="ru-RU" smtClean="0"/>
              <a:t>9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E4E769E-B030-403D-B1C9-CE153F829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37" y="1617785"/>
            <a:ext cx="6054969" cy="4658173"/>
          </a:xfrm>
        </p:spPr>
        <p:txBody>
          <a:bodyPr/>
          <a:lstStyle/>
          <a:p>
            <a:r>
              <a:rPr lang="ru-RU" dirty="0">
                <a:latin typeface="Exo 2 Light" panose="00000400000000000000" pitchFamily="2" charset="-52"/>
              </a:rPr>
              <a:t>ПОМЕЩЕНИЕ ПОД ПРОИЗВОДСТВО </a:t>
            </a:r>
          </a:p>
          <a:p>
            <a:r>
              <a:rPr lang="ru-RU" dirty="0">
                <a:latin typeface="Exo 2 Light" panose="00000400000000000000" pitchFamily="2" charset="-52"/>
              </a:rPr>
              <a:t>ПОСТАВЩИКИ ПЛАСТИКОВОЙ ТАРЫ</a:t>
            </a:r>
          </a:p>
          <a:p>
            <a:r>
              <a:rPr lang="ru-RU" dirty="0">
                <a:latin typeface="Exo 2 Light" panose="00000400000000000000" pitchFamily="2" charset="-52"/>
              </a:rPr>
              <a:t>ОБМЕН БИЗНЕС-ОПЫТОМ</a:t>
            </a:r>
          </a:p>
          <a:p>
            <a:r>
              <a:rPr lang="ru-RU" dirty="0">
                <a:latin typeface="Exo 2 Light" panose="00000400000000000000" pitchFamily="2" charset="-52"/>
              </a:rPr>
              <a:t>МАРКЕТИНГ </a:t>
            </a:r>
          </a:p>
          <a:p>
            <a:r>
              <a:rPr lang="en-US" dirty="0">
                <a:latin typeface="Exo 2 Light" panose="00000400000000000000" pitchFamily="2" charset="-52"/>
              </a:rPr>
              <a:t>PR</a:t>
            </a:r>
            <a:r>
              <a:rPr lang="ru-RU" dirty="0">
                <a:latin typeface="Exo 2 Light" panose="00000400000000000000" pitchFamily="2" charset="-52"/>
              </a:rPr>
              <a:t>, РЕКЛАМА </a:t>
            </a:r>
          </a:p>
        </p:txBody>
      </p:sp>
    </p:spTree>
    <p:extLst>
      <p:ext uri="{BB962C8B-B14F-4D97-AF65-F5344CB8AC3E}">
        <p14:creationId xmlns:p14="http://schemas.microsoft.com/office/powerpoint/2010/main" val="487008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432</Words>
  <Application>Microsoft Office PowerPoint</Application>
  <PresentationFormat>Широкоэкранный</PresentationFormat>
  <Paragraphs>157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Exo 2</vt:lpstr>
      <vt:lpstr>Exo 2 Light</vt:lpstr>
      <vt:lpstr>Tahoma</vt:lpstr>
      <vt:lpstr>Тема Office</vt:lpstr>
      <vt:lpstr>Инновационное дезинфицирующее средство </vt:lpstr>
      <vt:lpstr>ПРОБЛЕМА</vt:lpstr>
      <vt:lpstr>РЕШЕНИЕ – TRL 7</vt:lpstr>
      <vt:lpstr>КЛИЕНТЫ</vt:lpstr>
      <vt:lpstr>АНАЛИЗ РЫНКА</vt:lpstr>
      <vt:lpstr>КОНКУРЕНТНЫЙ АНАЛИЗ</vt:lpstr>
      <vt:lpstr>ИНТЕЛЛЕКТУАЛЬНАЯ СОБСТВЕННОСТЬ</vt:lpstr>
      <vt:lpstr>ДОРОЖНАЯ КАРТА</vt:lpstr>
      <vt:lpstr>ЧТО НАМ НУЖНО СЕЙЧАС?</vt:lpstr>
      <vt:lpstr>КОМАНДА, КОТОРАЯ СДЕЛАЕТ ИССЛЕДОВАНИЯ В БИОТЕХ 100%-МИ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Пливак Полина Максимовна</dc:creator>
  <cp:lastModifiedBy>Юлия Gocuceva_sbk</cp:lastModifiedBy>
  <cp:revision>87</cp:revision>
  <dcterms:created xsi:type="dcterms:W3CDTF">2019-07-03T10:01:40Z</dcterms:created>
  <dcterms:modified xsi:type="dcterms:W3CDTF">2023-05-17T06:59:59Z</dcterms:modified>
</cp:coreProperties>
</file>